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22"/>
  </p:notesMasterIdLst>
  <p:sldIdLst>
    <p:sldId id="257" r:id="rId2"/>
    <p:sldId id="333" r:id="rId3"/>
    <p:sldId id="386" r:id="rId4"/>
    <p:sldId id="375" r:id="rId5"/>
    <p:sldId id="366" r:id="rId6"/>
    <p:sldId id="379" r:id="rId7"/>
    <p:sldId id="365" r:id="rId8"/>
    <p:sldId id="371" r:id="rId9"/>
    <p:sldId id="372" r:id="rId10"/>
    <p:sldId id="373" r:id="rId11"/>
    <p:sldId id="374" r:id="rId12"/>
    <p:sldId id="339" r:id="rId13"/>
    <p:sldId id="376" r:id="rId14"/>
    <p:sldId id="377" r:id="rId15"/>
    <p:sldId id="380" r:id="rId16"/>
    <p:sldId id="384" r:id="rId17"/>
    <p:sldId id="385" r:id="rId18"/>
    <p:sldId id="381" r:id="rId19"/>
    <p:sldId id="383" r:id="rId20"/>
    <p:sldId id="378"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775" autoAdjust="0"/>
  </p:normalViewPr>
  <p:slideViewPr>
    <p:cSldViewPr snapToGrid="0">
      <p:cViewPr varScale="1">
        <p:scale>
          <a:sx n="50" d="100"/>
          <a:sy n="50" d="100"/>
        </p:scale>
        <p:origin x="1244"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A27ED-3E7E-4385-858D-AA1DBDF5525C}" type="datetimeFigureOut">
              <a:rPr lang="nl-NL" smtClean="0"/>
              <a:t>15-6-2022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D78577-44B9-41E4-B4A9-A58CB4302F0F}" type="slidenum">
              <a:rPr lang="nl-NL" smtClean="0"/>
              <a:t>‹nr.›</a:t>
            </a:fld>
            <a:endParaRPr lang="nl-NL"/>
          </a:p>
        </p:txBody>
      </p:sp>
    </p:spTree>
    <p:extLst>
      <p:ext uri="{BB962C8B-B14F-4D97-AF65-F5344CB8AC3E}">
        <p14:creationId xmlns:p14="http://schemas.microsoft.com/office/powerpoint/2010/main" val="115926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a:t>
            </a:fld>
            <a:endParaRPr lang="en-GB"/>
          </a:p>
        </p:txBody>
      </p:sp>
    </p:spTree>
    <p:extLst>
      <p:ext uri="{BB962C8B-B14F-4D97-AF65-F5344CB8AC3E}">
        <p14:creationId xmlns:p14="http://schemas.microsoft.com/office/powerpoint/2010/main" val="3128657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12</a:t>
            </a:fld>
            <a:endParaRPr lang="en-GB"/>
          </a:p>
        </p:txBody>
      </p:sp>
    </p:spTree>
    <p:extLst>
      <p:ext uri="{BB962C8B-B14F-4D97-AF65-F5344CB8AC3E}">
        <p14:creationId xmlns:p14="http://schemas.microsoft.com/office/powerpoint/2010/main" val="438034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Lemige</a:t>
            </a:r>
            <a:r>
              <a:rPr lang="nl-NL" dirty="0"/>
              <a:t> bodem zorgt voor het bufferende vermogen. Aan leem kunnen stoffen zoals kalk gemakkelijker vastplakken dan zandkorrels. Leem is een zandsoort dat voornamelijk uit </a:t>
            </a:r>
            <a:r>
              <a:rPr lang="nl-NL" dirty="0" err="1"/>
              <a:t>silt</a:t>
            </a:r>
            <a:r>
              <a:rPr lang="nl-NL" dirty="0"/>
              <a:t> bestaat, korrelgrote 2 tot 64 micrometer. </a:t>
            </a:r>
          </a:p>
          <a:p>
            <a:endParaRPr lang="nl-NL" dirty="0"/>
          </a:p>
          <a:p>
            <a:r>
              <a:rPr lang="nl-NL" dirty="0"/>
              <a:t>Bomen hebben bladeren die een verzurend en </a:t>
            </a:r>
            <a:r>
              <a:rPr lang="nl-NL" dirty="0" err="1"/>
              <a:t>vermestend</a:t>
            </a:r>
            <a:r>
              <a:rPr lang="nl-NL" dirty="0"/>
              <a:t> kwaliteit kunnen hebben. Om dit te voorkomen, worden de bosranden gekapt</a:t>
            </a:r>
          </a:p>
          <a:p>
            <a:endParaRPr lang="nl-NL" dirty="0"/>
          </a:p>
          <a:p>
            <a:r>
              <a:rPr lang="nl-NL" dirty="0"/>
              <a:t>Uitbaggeren slib: zorgt ervoor dat vermesting en verzuring wordt tegengegaan. Doe dit niet te veel want in dat slib zitten ook een bufferend vermogen. </a:t>
            </a: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15</a:t>
            </a:fld>
            <a:endParaRPr lang="en-GB"/>
          </a:p>
        </p:txBody>
      </p:sp>
    </p:spTree>
    <p:extLst>
      <p:ext uri="{BB962C8B-B14F-4D97-AF65-F5344CB8AC3E}">
        <p14:creationId xmlns:p14="http://schemas.microsoft.com/office/powerpoint/2010/main" val="1764838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Last van vermesting (verdringen door pitrus) en door verruiging (verdringing door </a:t>
            </a:r>
            <a:r>
              <a:rPr lang="nl-NL" dirty="0" err="1"/>
              <a:t>denne</a:t>
            </a:r>
            <a:r>
              <a:rPr lang="nl-NL" dirty="0"/>
              <a:t> of berkenbomen)</a:t>
            </a: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16</a:t>
            </a:fld>
            <a:endParaRPr lang="en-GB"/>
          </a:p>
        </p:txBody>
      </p:sp>
    </p:spTree>
    <p:extLst>
      <p:ext uri="{BB962C8B-B14F-4D97-AF65-F5344CB8AC3E}">
        <p14:creationId xmlns:p14="http://schemas.microsoft.com/office/powerpoint/2010/main" val="2473500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Zandblauwtje. </a:t>
            </a:r>
          </a:p>
          <a:p>
            <a:endParaRPr lang="nl-NL" dirty="0"/>
          </a:p>
          <a:p>
            <a:r>
              <a:rPr lang="nl-NL" dirty="0"/>
              <a:t>Last van verzuring. Veel insecten komen op deze plant af. Wanneer deze verdwijnt zullen veel insecten minder foerageermogelijkheden hebben. </a:t>
            </a: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17</a:t>
            </a:fld>
            <a:endParaRPr lang="en-GB"/>
          </a:p>
        </p:txBody>
      </p:sp>
    </p:spTree>
    <p:extLst>
      <p:ext uri="{BB962C8B-B14F-4D97-AF65-F5344CB8AC3E}">
        <p14:creationId xmlns:p14="http://schemas.microsoft.com/office/powerpoint/2010/main" val="3413061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Gevlekte orchis</a:t>
            </a:r>
          </a:p>
          <a:p>
            <a:endParaRPr lang="nl-NL" dirty="0"/>
          </a:p>
          <a:p>
            <a:r>
              <a:rPr lang="nl-NL" dirty="0"/>
              <a:t>Heeft last van verzuring. Wanneer er geen toevoer is van basisch water, zullen </a:t>
            </a:r>
            <a:r>
              <a:rPr lang="nl-NL" dirty="0" err="1"/>
              <a:t>zuurminende</a:t>
            </a:r>
            <a:r>
              <a:rPr lang="nl-NL" dirty="0"/>
              <a:t> soorten deze soort verdringen</a:t>
            </a: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18</a:t>
            </a:fld>
            <a:endParaRPr lang="en-GB"/>
          </a:p>
        </p:txBody>
      </p:sp>
    </p:spTree>
    <p:extLst>
      <p:ext uri="{BB962C8B-B14F-4D97-AF65-F5344CB8AC3E}">
        <p14:creationId xmlns:p14="http://schemas.microsoft.com/office/powerpoint/2010/main" val="169364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Witte snavelbies</a:t>
            </a:r>
          </a:p>
          <a:p>
            <a:endParaRPr lang="nl-NL" dirty="0"/>
          </a:p>
          <a:p>
            <a:r>
              <a:rPr lang="nl-NL" dirty="0"/>
              <a:t>Voedselarme, zure grond. Probleem met vermesting. </a:t>
            </a: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19</a:t>
            </a:fld>
            <a:endParaRPr lang="en-GB"/>
          </a:p>
        </p:txBody>
      </p:sp>
    </p:spTree>
    <p:extLst>
      <p:ext uri="{BB962C8B-B14F-4D97-AF65-F5344CB8AC3E}">
        <p14:creationId xmlns:p14="http://schemas.microsoft.com/office/powerpoint/2010/main" val="953928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000000"/>
                </a:solidFill>
                <a:effectLst/>
                <a:latin typeface="Source Sans Pro" panose="020B0503030403020204" pitchFamily="34" charset="0"/>
              </a:rPr>
              <a:t>Het beheertype Beek en bron komt voor op de zand- en lössgronden van Noord-, Oost- en Zuid-Nederland en in de duinen. Het gaat om kleine stromende wateren met hun bronnen, zoals Regge, Dinkel, Berkel, Dommel, en Swalm, die uiteindelijk uitmonden in een rivier, in Oost- en Zuid-Nederland, of op een (voormalig) estuarium (Drentse Aa, </a:t>
            </a:r>
            <a:r>
              <a:rPr lang="nl-NL" b="0" i="0" dirty="0" err="1">
                <a:solidFill>
                  <a:srgbClr val="000000"/>
                </a:solidFill>
                <a:effectLst/>
                <a:latin typeface="Source Sans Pro" panose="020B0503030403020204" pitchFamily="34" charset="0"/>
              </a:rPr>
              <a:t>Boorne</a:t>
            </a:r>
            <a:r>
              <a:rPr lang="nl-NL" b="0" i="0" dirty="0">
                <a:solidFill>
                  <a:srgbClr val="000000"/>
                </a:solidFill>
                <a:effectLst/>
                <a:latin typeface="Source Sans Pro" panose="020B0503030403020204" pitchFamily="34" charset="0"/>
              </a:rPr>
              <a:t> in noord Nederland). Bronnen en </a:t>
            </a:r>
            <a:r>
              <a:rPr lang="nl-NL" b="0" i="0" dirty="0" err="1">
                <a:solidFill>
                  <a:srgbClr val="000000"/>
                </a:solidFill>
                <a:effectLst/>
                <a:latin typeface="Source Sans Pro" panose="020B0503030403020204" pitchFamily="34" charset="0"/>
              </a:rPr>
              <a:t>bovenlopen</a:t>
            </a:r>
            <a:r>
              <a:rPr lang="nl-NL" b="0" i="0" dirty="0">
                <a:solidFill>
                  <a:srgbClr val="000000"/>
                </a:solidFill>
                <a:effectLst/>
                <a:latin typeface="Source Sans Pro" panose="020B0503030403020204" pitchFamily="34" charset="0"/>
              </a:rPr>
              <a:t> liggen vaak heel verspreid en hoog in het landschap en zijn vaak gedeeltelijk ge- of vergraven. </a:t>
            </a:r>
            <a:r>
              <a:rPr lang="nl-NL" b="0" i="0" dirty="0" err="1">
                <a:solidFill>
                  <a:srgbClr val="000000"/>
                </a:solidFill>
                <a:effectLst/>
                <a:latin typeface="Source Sans Pro" panose="020B0503030403020204" pitchFamily="34" charset="0"/>
              </a:rPr>
              <a:t>Middenlopen</a:t>
            </a:r>
            <a:r>
              <a:rPr lang="nl-NL" b="0" i="0" dirty="0">
                <a:solidFill>
                  <a:srgbClr val="000000"/>
                </a:solidFill>
                <a:effectLst/>
                <a:latin typeface="Source Sans Pro" panose="020B0503030403020204" pitchFamily="34" charset="0"/>
              </a:rPr>
              <a:t> liggen vaak wat dieper in laagten en trekken daardoor ook veel grondwater aan. De benedenlopen liggen in vlakke veengebieden en overstromingsvlakten, ze kunnen zo breed worden dat ze lijken op kleine rivieren (Eem, </a:t>
            </a:r>
            <a:r>
              <a:rPr lang="nl-NL" b="0" i="0" dirty="0" err="1">
                <a:solidFill>
                  <a:srgbClr val="000000"/>
                </a:solidFill>
                <a:effectLst/>
                <a:latin typeface="Source Sans Pro" panose="020B0503030403020204" pitchFamily="34" charset="0"/>
              </a:rPr>
              <a:t>Dieze</a:t>
            </a:r>
            <a:r>
              <a:rPr lang="nl-NL" b="0" i="0" dirty="0">
                <a:solidFill>
                  <a:srgbClr val="000000"/>
                </a:solidFill>
                <a:effectLst/>
                <a:latin typeface="Source Sans Pro" panose="020B0503030403020204" pitchFamily="34" charset="0"/>
              </a:rPr>
              <a:t>, </a:t>
            </a:r>
            <a:r>
              <a:rPr lang="nl-NL" b="0" i="0" dirty="0" err="1">
                <a:solidFill>
                  <a:srgbClr val="000000"/>
                </a:solidFill>
                <a:effectLst/>
                <a:latin typeface="Source Sans Pro" panose="020B0503030403020204" pitchFamily="34" charset="0"/>
              </a:rPr>
              <a:t>Reitdiep</a:t>
            </a:r>
            <a:r>
              <a:rPr lang="nl-NL" b="0" i="0" dirty="0">
                <a:solidFill>
                  <a:srgbClr val="000000"/>
                </a:solidFill>
                <a:effectLst/>
                <a:latin typeface="Source Sans Pro" panose="020B0503030403020204" pitchFamily="34" charset="0"/>
              </a:rPr>
              <a:t>).</a:t>
            </a:r>
          </a:p>
          <a:p>
            <a:pPr algn="l"/>
            <a:br>
              <a:rPr lang="nl-NL" b="0" i="0" dirty="0">
                <a:solidFill>
                  <a:srgbClr val="000000"/>
                </a:solidFill>
                <a:effectLst/>
                <a:latin typeface="Source Sans Pro" panose="020B0503030403020204" pitchFamily="34" charset="0"/>
              </a:rPr>
            </a:br>
            <a:r>
              <a:rPr lang="nl-NL" b="0" i="0" dirty="0">
                <a:solidFill>
                  <a:srgbClr val="000000"/>
                </a:solidFill>
                <a:effectLst/>
                <a:latin typeface="Source Sans Pro" panose="020B0503030403020204" pitchFamily="34" charset="0"/>
              </a:rPr>
              <a:t>De meeste beken behoren tot de zogenaamde laaglandbeken daarnaast komen heuvellandbeken voor. De ecologische verschillen tussen beide type beken is groot door de variatie in bodem en de verschillen tussen rustig en turbulent water. Beken in de duinen, duinrellen, hebben vaak kenmerken van beide typen. Laaglandbeken  zijn langzaam stromende, vaak vrij brede beken, met een regelmatige waterafvoer. Ze komen voor in vrij vlakke zandgebieden; het Drents plateau, de Achterhoek, de grote glaciale bekkens in Midden-Nederland en in grote delen van Noord-Brabant. Laaglandbeken ontsprongen vaak in hoogveen, heide of laagveen. Duidelijk herkenbare bronnen ontbreken vaak. In de laaglandbeken komen zeer rustige stukken voor, waar slib en zand afgezet wordt, plaatselijk komt wat grover zand of fijn grind voor.</a:t>
            </a:r>
          </a:p>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4</a:t>
            </a:fld>
            <a:endParaRPr lang="en-GB"/>
          </a:p>
        </p:txBody>
      </p:sp>
    </p:spTree>
    <p:extLst>
      <p:ext uri="{BB962C8B-B14F-4D97-AF65-F5344CB8AC3E}">
        <p14:creationId xmlns:p14="http://schemas.microsoft.com/office/powerpoint/2010/main" val="1281243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000000"/>
                </a:solidFill>
                <a:effectLst/>
                <a:latin typeface="Source Sans Pro" panose="020B0503030403020204" pitchFamily="34" charset="0"/>
              </a:rPr>
              <a:t>Beken en bronnen zijn van groot belang voor </a:t>
            </a:r>
            <a:r>
              <a:rPr lang="nl-NL" b="0" i="0" dirty="0" err="1">
                <a:solidFill>
                  <a:srgbClr val="000000"/>
                </a:solidFill>
                <a:effectLst/>
                <a:latin typeface="Source Sans Pro" panose="020B0503030403020204" pitchFamily="34" charset="0"/>
              </a:rPr>
              <a:t>waterranonkels</a:t>
            </a:r>
            <a:r>
              <a:rPr lang="nl-NL" b="0" i="0" dirty="0">
                <a:solidFill>
                  <a:srgbClr val="000000"/>
                </a:solidFill>
                <a:effectLst/>
                <a:latin typeface="Source Sans Pro" panose="020B0503030403020204" pitchFamily="34" charset="0"/>
              </a:rPr>
              <a:t>, fonteinkruiden en sterrekroossoorten, platwormen, waterkevers, libellen, waterjuffers en kokerjuffers, rivierkreeft en een groot aantal vissen: beekforel, beekprik, elrits, serpeling. kwabaal (benedenloop), rivierdonderpad, </a:t>
            </a:r>
            <a:r>
              <a:rPr lang="nl-NL" b="0" i="0" dirty="0" err="1">
                <a:solidFill>
                  <a:srgbClr val="000000"/>
                </a:solidFill>
                <a:effectLst/>
                <a:latin typeface="Source Sans Pro" panose="020B0503030403020204" pitchFamily="34" charset="0"/>
              </a:rPr>
              <a:t>zeeprik</a:t>
            </a:r>
            <a:r>
              <a:rPr lang="nl-NL" b="0" i="0" dirty="0">
                <a:solidFill>
                  <a:srgbClr val="000000"/>
                </a:solidFill>
                <a:effectLst/>
                <a:latin typeface="Source Sans Pro" panose="020B0503030403020204" pitchFamily="34" charset="0"/>
              </a:rPr>
              <a:t>, rivierprik, gestippelde alver en vlagzalm. De laaglandbeken met beekprik, </a:t>
            </a:r>
            <a:r>
              <a:rPr lang="nl-NL" b="0" i="0" dirty="0" err="1">
                <a:solidFill>
                  <a:srgbClr val="000000"/>
                </a:solidFill>
                <a:effectLst/>
                <a:latin typeface="Source Sans Pro" panose="020B0503030403020204" pitchFamily="34" charset="0"/>
              </a:rPr>
              <a:t>zeeprik</a:t>
            </a:r>
            <a:r>
              <a:rPr lang="nl-NL" b="0" i="0" dirty="0">
                <a:solidFill>
                  <a:srgbClr val="000000"/>
                </a:solidFill>
                <a:effectLst/>
                <a:latin typeface="Source Sans Pro" panose="020B0503030403020204" pitchFamily="34" charset="0"/>
              </a:rPr>
              <a:t>, gaffellibel, begroeiingen met drijvende waterweegbree, </a:t>
            </a:r>
            <a:r>
              <a:rPr lang="nl-NL" b="0" i="0" dirty="0" err="1">
                <a:solidFill>
                  <a:srgbClr val="000000"/>
                </a:solidFill>
                <a:effectLst/>
                <a:latin typeface="Source Sans Pro" panose="020B0503030403020204" pitchFamily="34" charset="0"/>
              </a:rPr>
              <a:t>waterranonkels</a:t>
            </a:r>
            <a:r>
              <a:rPr lang="nl-NL" b="0" i="0" dirty="0">
                <a:solidFill>
                  <a:srgbClr val="000000"/>
                </a:solidFill>
                <a:effectLst/>
                <a:latin typeface="Source Sans Pro" panose="020B0503030403020204" pitchFamily="34" charset="0"/>
              </a:rPr>
              <a:t> of teer vederkruid zijn in internationaal opzicht belangrijk.</a:t>
            </a:r>
          </a:p>
          <a:p>
            <a:pPr algn="l"/>
            <a:br>
              <a:rPr lang="nl-NL" b="0" i="0" dirty="0">
                <a:solidFill>
                  <a:srgbClr val="000000"/>
                </a:solidFill>
                <a:effectLst/>
                <a:latin typeface="Source Sans Pro" panose="020B0503030403020204" pitchFamily="34" charset="0"/>
              </a:rPr>
            </a:br>
            <a:r>
              <a:rPr lang="nl-NL" b="0" i="0" dirty="0">
                <a:solidFill>
                  <a:srgbClr val="000000"/>
                </a:solidFill>
                <a:effectLst/>
                <a:latin typeface="Source Sans Pro" panose="020B0503030403020204" pitchFamily="34" charset="0"/>
              </a:rPr>
              <a:t>Vrijwel alle beken zijn door de mens vergraven. Beken zijn verlengt, verbreed, verdiept, gekanaliseerd en met elkaar verbonden om water versneld af te voeren. De meeste beken zijn in de benedenloop gestuwd en lozen op kanalen en vaarten met vaste peilen. De waterkwaliteit van het beekwater is meestal niet goed door vermesting of vervuiling. Voor vissen is het ongehinderd kunnen trekken van zee naar de paaiplaatsen in beken is van groot belang. Door afdamming en opstuwing is dit vaak niet goed mogelijk. Het recht trekken van beken en opstuwen verminderd ook de overlevingskansen voor libellen, haften, kokerjuffers en platwormen.</a:t>
            </a:r>
          </a:p>
          <a:p>
            <a:pPr algn="l"/>
            <a:br>
              <a:rPr lang="nl-NL" b="0" i="0" dirty="0">
                <a:solidFill>
                  <a:srgbClr val="000000"/>
                </a:solidFill>
                <a:effectLst/>
                <a:latin typeface="Source Sans Pro" panose="020B0503030403020204" pitchFamily="34" charset="0"/>
              </a:rPr>
            </a:br>
            <a:r>
              <a:rPr lang="nl-NL" b="0" i="0" dirty="0">
                <a:solidFill>
                  <a:srgbClr val="000000"/>
                </a:solidFill>
                <a:effectLst/>
                <a:latin typeface="Source Sans Pro" panose="020B0503030403020204" pitchFamily="34" charset="0"/>
              </a:rPr>
              <a:t>Herstel van de waterkwaliteit is echter mogelijk en is bij de heuvellandbeken ook al succesvol. Voor de laaglandbeken is de situatie echter beduidend minder rooskleurig. Door kanalisatie en vervuiling zijn de condities van dit type beken vrijwel nergens op orde. Vooral de kleinere, </a:t>
            </a:r>
            <a:r>
              <a:rPr lang="nl-NL" b="0" i="0" dirty="0" err="1">
                <a:solidFill>
                  <a:srgbClr val="000000"/>
                </a:solidFill>
                <a:effectLst/>
                <a:latin typeface="Source Sans Pro" panose="020B0503030403020204" pitchFamily="34" charset="0"/>
              </a:rPr>
              <a:t>zwakgebufferde</a:t>
            </a:r>
            <a:r>
              <a:rPr lang="nl-NL" b="0" i="0" dirty="0">
                <a:solidFill>
                  <a:srgbClr val="000000"/>
                </a:solidFill>
                <a:effectLst/>
                <a:latin typeface="Source Sans Pro" panose="020B0503030403020204" pitchFamily="34" charset="0"/>
              </a:rPr>
              <a:t> en voedselarme </a:t>
            </a:r>
            <a:r>
              <a:rPr lang="nl-NL" b="0" i="0" dirty="0" err="1">
                <a:solidFill>
                  <a:srgbClr val="000000"/>
                </a:solidFill>
                <a:effectLst/>
                <a:latin typeface="Source Sans Pro" panose="020B0503030403020204" pitchFamily="34" charset="0"/>
              </a:rPr>
              <a:t>bovenlopen</a:t>
            </a:r>
            <a:r>
              <a:rPr lang="nl-NL" b="0" i="0" dirty="0">
                <a:solidFill>
                  <a:srgbClr val="000000"/>
                </a:solidFill>
                <a:effectLst/>
                <a:latin typeface="Source Sans Pro" panose="020B0503030403020204" pitchFamily="34" charset="0"/>
              </a:rPr>
              <a:t> en duinrellen zijn vrijwel verdwenen.</a:t>
            </a:r>
          </a:p>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5</a:t>
            </a:fld>
            <a:endParaRPr lang="en-GB"/>
          </a:p>
        </p:txBody>
      </p:sp>
    </p:spTree>
    <p:extLst>
      <p:ext uri="{BB962C8B-B14F-4D97-AF65-F5344CB8AC3E}">
        <p14:creationId xmlns:p14="http://schemas.microsoft.com/office/powerpoint/2010/main" val="3802646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000000"/>
                </a:solidFill>
                <a:effectLst/>
                <a:latin typeface="Source Sans Pro" panose="020B0503030403020204" pitchFamily="34" charset="0"/>
              </a:rPr>
              <a:t>Het beheertype Beek en bron komt voor op de zand- en lössgronden van Noord-, Oost- en Zuid-Nederland en in de duinen. Het gaat om kleine stromende wateren met hun bronnen, zoals Regge, Dinkel, Berkel, Dommel, en Swalm, die uiteindelijk uitmonden in een rivier, in Oost- en Zuid-Nederland, of op een (voormalig) estuarium (Drentse Aa, </a:t>
            </a:r>
            <a:r>
              <a:rPr lang="nl-NL" b="0" i="0" dirty="0" err="1">
                <a:solidFill>
                  <a:srgbClr val="000000"/>
                </a:solidFill>
                <a:effectLst/>
                <a:latin typeface="Source Sans Pro" panose="020B0503030403020204" pitchFamily="34" charset="0"/>
              </a:rPr>
              <a:t>Boorne</a:t>
            </a:r>
            <a:r>
              <a:rPr lang="nl-NL" b="0" i="0" dirty="0">
                <a:solidFill>
                  <a:srgbClr val="000000"/>
                </a:solidFill>
                <a:effectLst/>
                <a:latin typeface="Source Sans Pro" panose="020B0503030403020204" pitchFamily="34" charset="0"/>
              </a:rPr>
              <a:t> in noord Nederland). (Mee)stromende wateren zoals molenkolken, sprengen en opgeleide beken behoren eveneens tot dit type. Ieder bekenstelsel kent brongebieden, </a:t>
            </a:r>
            <a:r>
              <a:rPr lang="nl-NL" b="0" i="0" dirty="0" err="1">
                <a:solidFill>
                  <a:srgbClr val="000000"/>
                </a:solidFill>
                <a:effectLst/>
                <a:latin typeface="Source Sans Pro" panose="020B0503030403020204" pitchFamily="34" charset="0"/>
              </a:rPr>
              <a:t>bovenlopen</a:t>
            </a:r>
            <a:r>
              <a:rPr lang="nl-NL" b="0" i="0" dirty="0">
                <a:solidFill>
                  <a:srgbClr val="000000"/>
                </a:solidFill>
                <a:effectLst/>
                <a:latin typeface="Source Sans Pro" panose="020B0503030403020204" pitchFamily="34" charset="0"/>
              </a:rPr>
              <a:t>, een of twee </a:t>
            </a:r>
            <a:r>
              <a:rPr lang="nl-NL" b="0" i="0" dirty="0" err="1">
                <a:solidFill>
                  <a:srgbClr val="000000"/>
                </a:solidFill>
                <a:effectLst/>
                <a:latin typeface="Source Sans Pro" panose="020B0503030403020204" pitchFamily="34" charset="0"/>
              </a:rPr>
              <a:t>middenlopen</a:t>
            </a:r>
            <a:r>
              <a:rPr lang="nl-NL" b="0" i="0" dirty="0">
                <a:solidFill>
                  <a:srgbClr val="000000"/>
                </a:solidFill>
                <a:effectLst/>
                <a:latin typeface="Source Sans Pro" panose="020B0503030403020204" pitchFamily="34" charset="0"/>
              </a:rPr>
              <a:t> en een benedenloop. Bronnen en </a:t>
            </a:r>
            <a:r>
              <a:rPr lang="nl-NL" b="0" i="0" dirty="0" err="1">
                <a:solidFill>
                  <a:srgbClr val="000000"/>
                </a:solidFill>
                <a:effectLst/>
                <a:latin typeface="Source Sans Pro" panose="020B0503030403020204" pitchFamily="34" charset="0"/>
              </a:rPr>
              <a:t>bovenlopen</a:t>
            </a:r>
            <a:r>
              <a:rPr lang="nl-NL" b="0" i="0" dirty="0">
                <a:solidFill>
                  <a:srgbClr val="000000"/>
                </a:solidFill>
                <a:effectLst/>
                <a:latin typeface="Source Sans Pro" panose="020B0503030403020204" pitchFamily="34" charset="0"/>
              </a:rPr>
              <a:t> liggen vaak heel verspreid en hoog in het landschap en zijn vaak gedeeltelijk ge- of vergraven. </a:t>
            </a:r>
            <a:r>
              <a:rPr lang="nl-NL" b="0" i="0" dirty="0" err="1">
                <a:solidFill>
                  <a:srgbClr val="000000"/>
                </a:solidFill>
                <a:effectLst/>
                <a:latin typeface="Source Sans Pro" panose="020B0503030403020204" pitchFamily="34" charset="0"/>
              </a:rPr>
              <a:t>Middenlopen</a:t>
            </a:r>
            <a:r>
              <a:rPr lang="nl-NL" b="0" i="0" dirty="0">
                <a:solidFill>
                  <a:srgbClr val="000000"/>
                </a:solidFill>
                <a:effectLst/>
                <a:latin typeface="Source Sans Pro" panose="020B0503030403020204" pitchFamily="34" charset="0"/>
              </a:rPr>
              <a:t> liggen vaak wat dieper in laagten en trekken daardoor ook veel grondwater aan. De benedenlopen liggen in vlakke veengebieden en overstromingsvlakten, ze kunnen zo breed worden dat ze lijken op kleine rivieren (Eem, </a:t>
            </a:r>
            <a:r>
              <a:rPr lang="nl-NL" b="0" i="0" dirty="0" err="1">
                <a:solidFill>
                  <a:srgbClr val="000000"/>
                </a:solidFill>
                <a:effectLst/>
                <a:latin typeface="Source Sans Pro" panose="020B0503030403020204" pitchFamily="34" charset="0"/>
              </a:rPr>
              <a:t>Dieze</a:t>
            </a:r>
            <a:r>
              <a:rPr lang="nl-NL" b="0" i="0" dirty="0">
                <a:solidFill>
                  <a:srgbClr val="000000"/>
                </a:solidFill>
                <a:effectLst/>
                <a:latin typeface="Source Sans Pro" panose="020B0503030403020204" pitchFamily="34" charset="0"/>
              </a:rPr>
              <a:t>, </a:t>
            </a:r>
            <a:r>
              <a:rPr lang="nl-NL" b="0" i="0" dirty="0" err="1">
                <a:solidFill>
                  <a:srgbClr val="000000"/>
                </a:solidFill>
                <a:effectLst/>
                <a:latin typeface="Source Sans Pro" panose="020B0503030403020204" pitchFamily="34" charset="0"/>
              </a:rPr>
              <a:t>Reitdiep</a:t>
            </a:r>
            <a:r>
              <a:rPr lang="nl-NL" b="0" i="0" dirty="0">
                <a:solidFill>
                  <a:srgbClr val="000000"/>
                </a:solidFill>
                <a:effectLst/>
                <a:latin typeface="Source Sans Pro" panose="020B0503030403020204" pitchFamily="34" charset="0"/>
              </a:rPr>
              <a:t>).</a:t>
            </a:r>
          </a:p>
          <a:p>
            <a:pPr algn="l"/>
            <a:br>
              <a:rPr lang="nl-NL" b="0" i="0" dirty="0">
                <a:solidFill>
                  <a:srgbClr val="000000"/>
                </a:solidFill>
                <a:effectLst/>
                <a:latin typeface="Source Sans Pro" panose="020B0503030403020204" pitchFamily="34" charset="0"/>
              </a:rPr>
            </a:br>
            <a:r>
              <a:rPr lang="nl-NL" b="0" i="0" dirty="0">
                <a:solidFill>
                  <a:srgbClr val="000000"/>
                </a:solidFill>
                <a:effectLst/>
                <a:latin typeface="Source Sans Pro" panose="020B0503030403020204" pitchFamily="34" charset="0"/>
              </a:rPr>
              <a:t>De meeste beken behoren tot de zogenaamde laaglandbeken daarnaast komen heuvellandbeken voor. De ecologische verschillen tussen beide type beken is groot door de variatie in bodem en de verschillen tussen rustig en turbulent water. Beken in de duinen, duinrellen, hebben vaak kenmerken van beide typen. Laaglandbeken  zijn langzaam stromende, vaak vrij brede beken, met een regelmatige waterafvoer. Ze komen voor in vrij vlakke zandgebieden; het Drents plateau, de Achterhoek, de grote glaciale bekkens in Midden-Nederland en in grote delen van Noord-Brabant. Laaglandbeken ontsprongen vaak in hoogveen, heide of laagveen. Duidelijk herkenbare bronnen ontbreken vaak. In de laaglandbeken komen zeer rustige stukken voor, waar slib en zand afgezet wordt, plaatselijk komt wat grover zand of fijn grind voor.</a:t>
            </a:r>
          </a:p>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6</a:t>
            </a:fld>
            <a:endParaRPr lang="en-GB"/>
          </a:p>
        </p:txBody>
      </p:sp>
    </p:spTree>
    <p:extLst>
      <p:ext uri="{BB962C8B-B14F-4D97-AF65-F5344CB8AC3E}">
        <p14:creationId xmlns:p14="http://schemas.microsoft.com/office/powerpoint/2010/main" val="2637289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7</a:t>
            </a:fld>
            <a:endParaRPr lang="en-GB"/>
          </a:p>
        </p:txBody>
      </p:sp>
    </p:spTree>
    <p:extLst>
      <p:ext uri="{BB962C8B-B14F-4D97-AF65-F5344CB8AC3E}">
        <p14:creationId xmlns:p14="http://schemas.microsoft.com/office/powerpoint/2010/main" val="489909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2B3233"/>
                </a:solidFill>
                <a:effectLst/>
                <a:latin typeface="acumin-pro"/>
              </a:rPr>
              <a:t>De </a:t>
            </a:r>
            <a:r>
              <a:rPr lang="nl-NL" b="0" i="0" dirty="0" err="1">
                <a:solidFill>
                  <a:srgbClr val="2B3233"/>
                </a:solidFill>
                <a:effectLst/>
                <a:latin typeface="acumin-pro"/>
              </a:rPr>
              <a:t>bronslibel</a:t>
            </a:r>
            <a:r>
              <a:rPr lang="nl-NL" b="0" i="0" dirty="0">
                <a:solidFill>
                  <a:srgbClr val="2B3233"/>
                </a:solidFill>
                <a:effectLst/>
                <a:latin typeface="acumin-pro"/>
              </a:rPr>
              <a:t> 7-54 mm. Zeer slanke soort. Achterlijf donker </a:t>
            </a:r>
            <a:r>
              <a:rPr lang="nl-NL" b="0" i="0" dirty="0" err="1">
                <a:solidFill>
                  <a:srgbClr val="2B3233"/>
                </a:solidFill>
                <a:effectLst/>
                <a:latin typeface="acumin-pro"/>
              </a:rPr>
              <a:t>metaalglimmend</a:t>
            </a:r>
            <a:r>
              <a:rPr lang="nl-NL" b="0" i="0" dirty="0">
                <a:solidFill>
                  <a:srgbClr val="2B3233"/>
                </a:solidFill>
                <a:effectLst/>
                <a:latin typeface="acumin-pro"/>
              </a:rPr>
              <a:t> groen, met op de rug een reeks langwerpige gele vlekken. Borststuk metaalgroen met gouden glans. Ogen eerst dofbruin, later felgroen glimmend, sterk contrasterend met het donkere achterlijf. Voorhoofd zonder gele tekening.</a:t>
            </a:r>
            <a:br>
              <a:rPr lang="nl-NL" b="0" i="0" dirty="0">
                <a:solidFill>
                  <a:srgbClr val="2B3233"/>
                </a:solidFill>
                <a:effectLst/>
                <a:latin typeface="acumin-pro"/>
              </a:rPr>
            </a:br>
            <a:br>
              <a:rPr lang="nl-NL" b="0" i="0" dirty="0">
                <a:solidFill>
                  <a:srgbClr val="2B3233"/>
                </a:solidFill>
                <a:effectLst/>
                <a:latin typeface="acumin-pro"/>
              </a:rPr>
            </a:br>
            <a:r>
              <a:rPr lang="nl-NL" b="0" i="0" dirty="0">
                <a:solidFill>
                  <a:srgbClr val="2B3233"/>
                </a:solidFill>
                <a:effectLst/>
                <a:latin typeface="acumin-pro"/>
              </a:rPr>
              <a:t>De </a:t>
            </a:r>
            <a:r>
              <a:rPr lang="nl-NL" b="0" i="0" dirty="0" err="1">
                <a:solidFill>
                  <a:srgbClr val="2B3233"/>
                </a:solidFill>
                <a:effectLst/>
                <a:latin typeface="acumin-pro"/>
              </a:rPr>
              <a:t>bronslibel</a:t>
            </a:r>
            <a:r>
              <a:rPr lang="nl-NL" b="0" i="0" dirty="0">
                <a:solidFill>
                  <a:srgbClr val="2B3233"/>
                </a:solidFill>
                <a:effectLst/>
                <a:latin typeface="acumin-pro"/>
              </a:rPr>
              <a:t> is de enige glanslibel met een keten van gele vlekken op het midden van de </a:t>
            </a:r>
            <a:r>
              <a:rPr lang="nl-NL" b="0" i="0" dirty="0" err="1">
                <a:solidFill>
                  <a:srgbClr val="2B3233"/>
                </a:solidFill>
                <a:effectLst/>
                <a:latin typeface="acumin-pro"/>
              </a:rPr>
              <a:t>achterlijfsrug</a:t>
            </a:r>
            <a:r>
              <a:rPr lang="nl-NL" b="0" i="0" dirty="0">
                <a:solidFill>
                  <a:srgbClr val="2B3233"/>
                </a:solidFill>
                <a:effectLst/>
                <a:latin typeface="acumin-pro"/>
              </a:rPr>
              <a:t>; gevlekte glanslibel heeft vlekkenparen aan de zijkant van de segmenten. Verder is de </a:t>
            </a:r>
            <a:r>
              <a:rPr lang="nl-NL" b="0" i="0" dirty="0" err="1">
                <a:solidFill>
                  <a:srgbClr val="2B3233"/>
                </a:solidFill>
                <a:effectLst/>
                <a:latin typeface="acumin-pro"/>
              </a:rPr>
              <a:t>bronslibel</a:t>
            </a:r>
            <a:r>
              <a:rPr lang="nl-NL" b="0" i="0" dirty="0">
                <a:solidFill>
                  <a:srgbClr val="2B3233"/>
                </a:solidFill>
                <a:effectLst/>
                <a:latin typeface="acumin-pro"/>
              </a:rPr>
              <a:t> slanker dan alle andere glanslibellen. De knotsvormige verbreding van het achterlijf van de mannetjes ligt nog verder bij het uiteinde van het achterlijf dan bij de smaragdlibel. De </a:t>
            </a:r>
            <a:r>
              <a:rPr lang="nl-NL" b="0" i="0" dirty="0" err="1">
                <a:solidFill>
                  <a:srgbClr val="2B3233"/>
                </a:solidFill>
                <a:effectLst/>
                <a:latin typeface="acumin-pro"/>
              </a:rPr>
              <a:t>bronslibel</a:t>
            </a:r>
            <a:r>
              <a:rPr lang="nl-NL" b="0" i="0" dirty="0">
                <a:solidFill>
                  <a:srgbClr val="2B3233"/>
                </a:solidFill>
                <a:effectLst/>
                <a:latin typeface="acumin-pro"/>
              </a:rPr>
              <a:t> komt voor bij stromend water, waar verder doorgaans alleen de metaalglanslibel verwacht kan worden. Al met al is de </a:t>
            </a:r>
            <a:r>
              <a:rPr lang="nl-NL" b="0" i="0" dirty="0" err="1">
                <a:solidFill>
                  <a:srgbClr val="2B3233"/>
                </a:solidFill>
                <a:effectLst/>
                <a:latin typeface="acumin-pro"/>
              </a:rPr>
              <a:t>bronslibel</a:t>
            </a:r>
            <a:r>
              <a:rPr lang="nl-NL" b="0" i="0" dirty="0">
                <a:solidFill>
                  <a:srgbClr val="2B3233"/>
                </a:solidFill>
                <a:effectLst/>
                <a:latin typeface="acumin-pro"/>
              </a:rPr>
              <a:t> een onmiskenbare soort.</a:t>
            </a:r>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8</a:t>
            </a:fld>
            <a:endParaRPr lang="en-GB"/>
          </a:p>
        </p:txBody>
      </p:sp>
    </p:spTree>
    <p:extLst>
      <p:ext uri="{BB962C8B-B14F-4D97-AF65-F5344CB8AC3E}">
        <p14:creationId xmlns:p14="http://schemas.microsoft.com/office/powerpoint/2010/main" val="486516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2B3233"/>
                </a:solidFill>
                <a:effectLst/>
                <a:latin typeface="acumin-pro"/>
              </a:rPr>
              <a:t>De bosbeekjuffer. Lengte: 45-49 mm. Forse juffers met zeer brede vleugels en dicht netwerk van vleugeladers. Mannetjes: blauw metaalglanzend lichaam. Vleugels vrijwel geheel zwart met blauwe glans. Alleen de uiterste top en uiterste basis van de vleugels zijn lichter getint. Geen </a:t>
            </a:r>
            <a:r>
              <a:rPr lang="nl-NL" b="0" i="0" dirty="0" err="1">
                <a:solidFill>
                  <a:srgbClr val="2B3233"/>
                </a:solidFill>
                <a:effectLst/>
                <a:latin typeface="acumin-pro"/>
              </a:rPr>
              <a:t>pterostigma's</a:t>
            </a:r>
            <a:r>
              <a:rPr lang="nl-NL" b="0" i="0" dirty="0">
                <a:solidFill>
                  <a:srgbClr val="2B3233"/>
                </a:solidFill>
                <a:effectLst/>
                <a:latin typeface="acumin-pro"/>
              </a:rPr>
              <a:t>. De onderkant van de achterlijfspunt is roodbruin gekleurd.</a:t>
            </a:r>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9</a:t>
            </a:fld>
            <a:endParaRPr lang="en-GB"/>
          </a:p>
        </p:txBody>
      </p:sp>
    </p:spTree>
    <p:extLst>
      <p:ext uri="{BB962C8B-B14F-4D97-AF65-F5344CB8AC3E}">
        <p14:creationId xmlns:p14="http://schemas.microsoft.com/office/powerpoint/2010/main" val="2998766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err="1">
                <a:solidFill>
                  <a:srgbClr val="2B3233"/>
                </a:solidFill>
                <a:effectLst/>
                <a:latin typeface="acumin-pro"/>
              </a:rPr>
              <a:t>Beekpunge</a:t>
            </a:r>
            <a:r>
              <a:rPr lang="nl-NL" b="0" i="0" dirty="0">
                <a:solidFill>
                  <a:srgbClr val="2B3233"/>
                </a:solidFill>
                <a:effectLst/>
                <a:latin typeface="acumin-pro"/>
              </a:rPr>
              <a:t> </a:t>
            </a:r>
          </a:p>
          <a:p>
            <a:r>
              <a:rPr lang="nl-NL" b="0" i="0" dirty="0">
                <a:solidFill>
                  <a:srgbClr val="272727"/>
                </a:solidFill>
                <a:effectLst/>
                <a:latin typeface="Verdana" panose="020B0604030504040204" pitchFamily="34" charset="0"/>
              </a:rPr>
              <a:t>Langs waterkanten van bijvoorbeeld stromende beekjes, maar ook op drassige en natte bodems staat </a:t>
            </a:r>
            <a:r>
              <a:rPr lang="nl-NL" b="0" i="0" dirty="0" err="1">
                <a:solidFill>
                  <a:srgbClr val="272727"/>
                </a:solidFill>
                <a:effectLst/>
                <a:latin typeface="Verdana" panose="020B0604030504040204" pitchFamily="34" charset="0"/>
              </a:rPr>
              <a:t>Beekpunge</a:t>
            </a:r>
            <a:r>
              <a:rPr lang="nl-NL" b="0" i="0" dirty="0">
                <a:solidFill>
                  <a:srgbClr val="272727"/>
                </a:solidFill>
                <a:effectLst/>
                <a:latin typeface="Verdana" panose="020B0604030504040204" pitchFamily="34" charset="0"/>
              </a:rPr>
              <a:t>, Veronica </a:t>
            </a:r>
            <a:r>
              <a:rPr lang="nl-NL" b="0" i="0" dirty="0" err="1">
                <a:solidFill>
                  <a:srgbClr val="272727"/>
                </a:solidFill>
                <a:effectLst/>
                <a:latin typeface="Verdana" panose="020B0604030504040204" pitchFamily="34" charset="0"/>
              </a:rPr>
              <a:t>beccabunga</a:t>
            </a:r>
            <a:r>
              <a:rPr lang="nl-NL" b="0" i="0" dirty="0">
                <a:solidFill>
                  <a:srgbClr val="272727"/>
                </a:solidFill>
                <a:effectLst/>
                <a:latin typeface="Verdana" panose="020B0604030504040204" pitchFamily="34" charset="0"/>
              </a:rPr>
              <a:t>. De planten hebben gladde ronde stengels die voor een deel in het water en op de bodem liggen. Last van verzuring, maar ook van verarming (baggeren werkt tegen, heeft een behoorlijke voedselrijkdom nodig). </a:t>
            </a:r>
            <a:br>
              <a:rPr lang="nl-NL" b="0" i="0" dirty="0">
                <a:solidFill>
                  <a:srgbClr val="2B3233"/>
                </a:solidFill>
                <a:effectLst/>
                <a:latin typeface="acumin-pro"/>
              </a:rPr>
            </a:br>
            <a:br>
              <a:rPr lang="nl-NL" b="0" i="0" dirty="0">
                <a:solidFill>
                  <a:srgbClr val="2B3233"/>
                </a:solidFill>
                <a:effectLst/>
                <a:latin typeface="acumin-pro"/>
              </a:rPr>
            </a:br>
            <a:r>
              <a:rPr lang="nl-NL" b="0" i="0" dirty="0">
                <a:solidFill>
                  <a:srgbClr val="2B3233"/>
                </a:solidFill>
                <a:effectLst/>
                <a:latin typeface="acumin-pro"/>
              </a:rPr>
              <a:t>Hoort tot de ereprijzen! </a:t>
            </a:r>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10</a:t>
            </a:fld>
            <a:endParaRPr lang="en-GB"/>
          </a:p>
        </p:txBody>
      </p:sp>
    </p:spTree>
    <p:extLst>
      <p:ext uri="{BB962C8B-B14F-4D97-AF65-F5344CB8AC3E}">
        <p14:creationId xmlns:p14="http://schemas.microsoft.com/office/powerpoint/2010/main" val="1922388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272727"/>
                </a:solidFill>
                <a:effectLst/>
                <a:latin typeface="Verdana" panose="020B0604030504040204" pitchFamily="34" charset="0"/>
              </a:rPr>
              <a:t>Grote waterranonkel, </a:t>
            </a:r>
            <a:r>
              <a:rPr lang="nl-NL" b="0" i="0" dirty="0" err="1">
                <a:solidFill>
                  <a:srgbClr val="272727"/>
                </a:solidFill>
                <a:effectLst/>
                <a:latin typeface="Verdana" panose="020B0604030504040204" pitchFamily="34" charset="0"/>
              </a:rPr>
              <a:t>Ranunculus</a:t>
            </a:r>
            <a:r>
              <a:rPr lang="nl-NL" b="0" i="0" dirty="0">
                <a:solidFill>
                  <a:srgbClr val="272727"/>
                </a:solidFill>
                <a:effectLst/>
                <a:latin typeface="Verdana" panose="020B0604030504040204" pitchFamily="34" charset="0"/>
              </a:rPr>
              <a:t> </a:t>
            </a:r>
            <a:r>
              <a:rPr lang="nl-NL" b="0" i="0" dirty="0" err="1">
                <a:solidFill>
                  <a:srgbClr val="272727"/>
                </a:solidFill>
                <a:effectLst/>
                <a:latin typeface="Verdana" panose="020B0604030504040204" pitchFamily="34" charset="0"/>
              </a:rPr>
              <a:t>peltatus</a:t>
            </a:r>
            <a:r>
              <a:rPr lang="nl-NL" b="0" i="0" dirty="0">
                <a:solidFill>
                  <a:srgbClr val="272727"/>
                </a:solidFill>
                <a:effectLst/>
                <a:latin typeface="Verdana" panose="020B0604030504040204" pitchFamily="34" charset="0"/>
              </a:rPr>
              <a:t>, valt op door de grote bloemen die 3 tot 5 cm in doorsnee zijn en daarmee de grootste waterranonkelbloemen die we kunnen vinden. De planten kunnen tot 3 m lang worden. De onderwaterbladeren zijn fijn verdeeld in slippen. De op het water drijvende bladeren zijn handnervig, bijna rond en verdeeld in vijf segmenten die een gelobde rand hebben.</a:t>
            </a:r>
            <a:br>
              <a:rPr lang="nl-NL" b="0" i="0" dirty="0">
                <a:solidFill>
                  <a:srgbClr val="272727"/>
                </a:solidFill>
                <a:effectLst/>
                <a:latin typeface="Verdana" panose="020B0604030504040204" pitchFamily="34" charset="0"/>
              </a:rPr>
            </a:br>
            <a:br>
              <a:rPr lang="nl-NL" b="0" i="0" dirty="0">
                <a:solidFill>
                  <a:srgbClr val="272727"/>
                </a:solidFill>
                <a:effectLst/>
                <a:latin typeface="Verdana" panose="020B0604030504040204" pitchFamily="34" charset="0"/>
              </a:rPr>
            </a:br>
            <a:r>
              <a:rPr lang="nl-NL" b="0" i="0" dirty="0">
                <a:solidFill>
                  <a:srgbClr val="272727"/>
                </a:solidFill>
                <a:effectLst/>
                <a:latin typeface="Verdana" panose="020B0604030504040204" pitchFamily="34" charset="0"/>
              </a:rPr>
              <a:t>Verzuring, verarming</a:t>
            </a:r>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11</a:t>
            </a:fld>
            <a:endParaRPr lang="en-GB"/>
          </a:p>
        </p:txBody>
      </p:sp>
    </p:spTree>
    <p:extLst>
      <p:ext uri="{BB962C8B-B14F-4D97-AF65-F5344CB8AC3E}">
        <p14:creationId xmlns:p14="http://schemas.microsoft.com/office/powerpoint/2010/main" val="1884779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nl-NL"/>
              <a:t>Klik om stijl te bewerken</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003B277B-3760-4971-B0EA-D08F80048097}" type="datetimeFigureOut">
              <a:rPr lang="nl-NL" smtClean="0"/>
              <a:t>15-6-2022</a:t>
            </a:fld>
            <a:endParaRPr lang="nl-NL"/>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nl-NL"/>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F992CB14-D50E-4307-BEF4-C370601C0193}" type="slidenum">
              <a:rPr lang="nl-NL" smtClean="0"/>
              <a:t>‹nr.›</a:t>
            </a:fld>
            <a:endParaRPr lang="nl-NL"/>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48547946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03B277B-3760-4971-B0EA-D08F80048097}" type="datetimeFigureOut">
              <a:rPr lang="nl-NL" smtClean="0"/>
              <a:t>15-6-2022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F992CB14-D50E-4307-BEF4-C370601C0193}" type="slidenum">
              <a:rPr lang="nl-NL" smtClean="0"/>
              <a:t>‹nr.›</a:t>
            </a:fld>
            <a:endParaRPr lang="nl-NL"/>
          </a:p>
        </p:txBody>
      </p:sp>
    </p:spTree>
    <p:extLst>
      <p:ext uri="{BB962C8B-B14F-4D97-AF65-F5344CB8AC3E}">
        <p14:creationId xmlns:p14="http://schemas.microsoft.com/office/powerpoint/2010/main" val="965823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03B277B-3760-4971-B0EA-D08F80048097}" type="datetimeFigureOut">
              <a:rPr lang="nl-NL" smtClean="0"/>
              <a:t>15-6-2022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F992CB14-D50E-4307-BEF4-C370601C0193}" type="slidenum">
              <a:rPr lang="nl-NL" smtClean="0"/>
              <a:t>‹nr.›</a:t>
            </a:fld>
            <a:endParaRPr lang="nl-NL"/>
          </a:p>
        </p:txBody>
      </p:sp>
    </p:spTree>
    <p:extLst>
      <p:ext uri="{BB962C8B-B14F-4D97-AF65-F5344CB8AC3E}">
        <p14:creationId xmlns:p14="http://schemas.microsoft.com/office/powerpoint/2010/main" val="400333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afbeelding vollebreedte en tekst 2 kolomm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A069464-62FE-406B-87B8-2D97F20E17F9}" type="datetime1">
              <a:rPr lang="nl-NL" noProof="0" smtClean="0"/>
              <a:t>15-6-2022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4" y="1700213"/>
            <a:ext cx="11437745" cy="2859087"/>
          </a:xfrm>
          <a:solidFill>
            <a:schemeClr val="accent3">
              <a:lumMod val="20000"/>
              <a:lumOff val="80000"/>
            </a:schemeClr>
          </a:solidFill>
        </p:spPr>
        <p:txBody>
          <a:bodyPr tIns="1800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4721300"/>
            <a:ext cx="11437745" cy="1408037"/>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2416905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03B277B-3760-4971-B0EA-D08F80048097}" type="datetimeFigureOut">
              <a:rPr lang="nl-NL" smtClean="0"/>
              <a:t>15-6-2022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F992CB14-D50E-4307-BEF4-C370601C0193}" type="slidenum">
              <a:rPr lang="nl-NL" smtClean="0"/>
              <a:t>‹nr.›</a:t>
            </a:fld>
            <a:endParaRPr lang="nl-NL"/>
          </a:p>
        </p:txBody>
      </p:sp>
    </p:spTree>
    <p:extLst>
      <p:ext uri="{BB962C8B-B14F-4D97-AF65-F5344CB8AC3E}">
        <p14:creationId xmlns:p14="http://schemas.microsoft.com/office/powerpoint/2010/main" val="2291208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nl-NL"/>
              <a:t>Klik om stijl te bewerken</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003B277B-3760-4971-B0EA-D08F80048097}" type="datetimeFigureOut">
              <a:rPr lang="nl-NL" smtClean="0"/>
              <a:t>15-6-2022</a:t>
            </a:fld>
            <a:endParaRPr lang="nl-NL"/>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nl-NL"/>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F992CB14-D50E-4307-BEF4-C370601C0193}" type="slidenum">
              <a:rPr lang="nl-NL" smtClean="0"/>
              <a:t>‹nr.›</a:t>
            </a:fld>
            <a:endParaRPr lang="nl-NL"/>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46055562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nl-NL"/>
              <a:t>Klik om stijl te bewerken</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003B277B-3760-4971-B0EA-D08F80048097}" type="datetimeFigureOut">
              <a:rPr lang="nl-NL" smtClean="0"/>
              <a:t>15-6-2022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F992CB14-D50E-4307-BEF4-C370601C0193}" type="slidenum">
              <a:rPr lang="nl-NL" smtClean="0"/>
              <a:t>‹nr.›</a:t>
            </a:fld>
            <a:endParaRPr lang="nl-NL"/>
          </a:p>
        </p:txBody>
      </p:sp>
    </p:spTree>
    <p:extLst>
      <p:ext uri="{BB962C8B-B14F-4D97-AF65-F5344CB8AC3E}">
        <p14:creationId xmlns:p14="http://schemas.microsoft.com/office/powerpoint/2010/main" val="3911825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nl-NL"/>
              <a:t>Klik om stijl te bewerken</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003B277B-3760-4971-B0EA-D08F80048097}" type="datetimeFigureOut">
              <a:rPr lang="nl-NL" smtClean="0"/>
              <a:t>15-6-2022</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F992CB14-D50E-4307-BEF4-C370601C0193}" type="slidenum">
              <a:rPr lang="nl-NL" smtClean="0"/>
              <a:t>‹nr.›</a:t>
            </a:fld>
            <a:endParaRPr lang="nl-NL"/>
          </a:p>
        </p:txBody>
      </p:sp>
    </p:spTree>
    <p:extLst>
      <p:ext uri="{BB962C8B-B14F-4D97-AF65-F5344CB8AC3E}">
        <p14:creationId xmlns:p14="http://schemas.microsoft.com/office/powerpoint/2010/main" val="1482940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003B277B-3760-4971-B0EA-D08F80048097}" type="datetimeFigureOut">
              <a:rPr lang="nl-NL" smtClean="0"/>
              <a:t>15-6-2022</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F992CB14-D50E-4307-BEF4-C370601C0193}" type="slidenum">
              <a:rPr lang="nl-NL" smtClean="0"/>
              <a:t>‹nr.›</a:t>
            </a:fld>
            <a:endParaRPr lang="nl-NL"/>
          </a:p>
        </p:txBody>
      </p:sp>
    </p:spTree>
    <p:extLst>
      <p:ext uri="{BB962C8B-B14F-4D97-AF65-F5344CB8AC3E}">
        <p14:creationId xmlns:p14="http://schemas.microsoft.com/office/powerpoint/2010/main" val="3600961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3B277B-3760-4971-B0EA-D08F80048097}" type="datetimeFigureOut">
              <a:rPr lang="nl-NL" smtClean="0"/>
              <a:t>15-6-2022</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F992CB14-D50E-4307-BEF4-C370601C0193}" type="slidenum">
              <a:rPr lang="nl-NL" smtClean="0"/>
              <a:t>‹nr.›</a:t>
            </a:fld>
            <a:endParaRPr lang="nl-NL"/>
          </a:p>
        </p:txBody>
      </p:sp>
    </p:spTree>
    <p:extLst>
      <p:ext uri="{BB962C8B-B14F-4D97-AF65-F5344CB8AC3E}">
        <p14:creationId xmlns:p14="http://schemas.microsoft.com/office/powerpoint/2010/main" val="159000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nl-NL"/>
              <a:t>Klik om stijl te bewerken</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003B277B-3760-4971-B0EA-D08F80048097}" type="datetimeFigureOut">
              <a:rPr lang="nl-NL" smtClean="0"/>
              <a:t>15-6-2022</a:t>
            </a:fld>
            <a:endParaRPr lang="nl-NL"/>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nl-NL"/>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F992CB14-D50E-4307-BEF4-C370601C0193}" type="slidenum">
              <a:rPr lang="nl-NL" smtClean="0"/>
              <a:t>‹nr.›</a:t>
            </a:fld>
            <a:endParaRPr lang="nl-NL"/>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33856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nl-NL"/>
              <a:t>Klik om stijl te bewerken</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003B277B-3760-4971-B0EA-D08F80048097}" type="datetimeFigureOut">
              <a:rPr lang="nl-NL" smtClean="0"/>
              <a:t>15-6-2022</a:t>
            </a:fld>
            <a:endParaRPr lang="nl-NL"/>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F992CB14-D50E-4307-BEF4-C370601C0193}" type="slidenum">
              <a:rPr lang="nl-NL" smtClean="0"/>
              <a:t>‹nr.›</a:t>
            </a:fld>
            <a:endParaRPr lang="nl-NL"/>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25103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nl-NL"/>
              <a:t>Klik om stijl te bewerken</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003B277B-3760-4971-B0EA-D08F80048097}" type="datetimeFigureOut">
              <a:rPr lang="nl-NL" smtClean="0"/>
              <a:t>15-6-2022</a:t>
            </a:fld>
            <a:endParaRPr lang="nl-NL"/>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nl-NL"/>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F992CB14-D50E-4307-BEF4-C370601C0193}" type="slidenum">
              <a:rPr lang="nl-NL" smtClean="0"/>
              <a:t>‹nr.›</a:t>
            </a:fld>
            <a:endParaRPr lang="nl-NL"/>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6564121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3C982B9C-3754-538B-F8B3-03C5286F1EDF}"/>
              </a:ext>
            </a:extLst>
          </p:cNvPr>
          <p:cNvPicPr>
            <a:picLocks noChangeAspect="1"/>
          </p:cNvPicPr>
          <p:nvPr/>
        </p:nvPicPr>
        <p:blipFill rotWithShape="1">
          <a:blip r:embed="rId3"/>
          <a:srcRect t="20664" b="924"/>
          <a:stretch/>
        </p:blipFill>
        <p:spPr>
          <a:xfrm>
            <a:off x="20" y="10"/>
            <a:ext cx="12191980" cy="6859300"/>
          </a:xfrm>
          <a:prstGeom prst="rect">
            <a:avLst/>
          </a:prstGeom>
        </p:spPr>
      </p:pic>
      <p:sp>
        <p:nvSpPr>
          <p:cNvPr id="14" name="Rectangle 13">
            <a:extLst>
              <a:ext uri="{FF2B5EF4-FFF2-40B4-BE49-F238E27FC236}">
                <a16:creationId xmlns:a16="http://schemas.microsoft.com/office/drawing/2014/main" id="{F33867FC-EB8E-4B00-B7D5-7967D9DF1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6">
            <a:extLst>
              <a:ext uri="{FF2B5EF4-FFF2-40B4-BE49-F238E27FC236}">
                <a16:creationId xmlns:a16="http://schemas.microsoft.com/office/drawing/2014/main" id="{D69E00ED-B0F1-4570-A74E-E05D0E9A8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18" name="Freeform 6">
            <a:extLst>
              <a:ext uri="{FF2B5EF4-FFF2-40B4-BE49-F238E27FC236}">
                <a16:creationId xmlns:a16="http://schemas.microsoft.com/office/drawing/2014/main" id="{074D0BE7-DDD8-46AB-A2C1-5B7FFD921A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2" name="Titel 1"/>
          <p:cNvSpPr>
            <a:spLocks noGrp="1"/>
          </p:cNvSpPr>
          <p:nvPr>
            <p:ph type="ctrTitle"/>
          </p:nvPr>
        </p:nvSpPr>
        <p:spPr>
          <a:xfrm>
            <a:off x="1915128" y="1788454"/>
            <a:ext cx="8361229" cy="2098226"/>
          </a:xfrm>
        </p:spPr>
        <p:txBody>
          <a:bodyPr>
            <a:normAutofit/>
          </a:bodyPr>
          <a:lstStyle/>
          <a:p>
            <a:r>
              <a:rPr lang="nl-NL">
                <a:effectLst/>
              </a:rPr>
              <a:t>Natuurdoeltypen</a:t>
            </a:r>
          </a:p>
        </p:txBody>
      </p:sp>
      <p:sp>
        <p:nvSpPr>
          <p:cNvPr id="3" name="Ondertitel 2"/>
          <p:cNvSpPr>
            <a:spLocks noGrp="1"/>
          </p:cNvSpPr>
          <p:nvPr>
            <p:ph type="subTitle" idx="1"/>
          </p:nvPr>
        </p:nvSpPr>
        <p:spPr>
          <a:xfrm>
            <a:off x="2679906" y="3956279"/>
            <a:ext cx="6831673" cy="1086237"/>
          </a:xfrm>
        </p:spPr>
        <p:txBody>
          <a:bodyPr>
            <a:normAutofit/>
          </a:bodyPr>
          <a:lstStyle/>
          <a:p>
            <a:pPr>
              <a:spcAft>
                <a:spcPts val="600"/>
              </a:spcAft>
            </a:pPr>
            <a:r>
              <a:rPr lang="nl-NL">
                <a:solidFill>
                  <a:srgbClr val="191B0E"/>
                </a:solidFill>
              </a:rPr>
              <a:t>Flora, Fauna, waternatuur en …..</a:t>
            </a:r>
          </a:p>
        </p:txBody>
      </p:sp>
    </p:spTree>
    <p:extLst>
      <p:ext uri="{BB962C8B-B14F-4D97-AF65-F5344CB8AC3E}">
        <p14:creationId xmlns:p14="http://schemas.microsoft.com/office/powerpoint/2010/main" val="257435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177" name="Group 7176">
            <a:extLst>
              <a:ext uri="{FF2B5EF4-FFF2-40B4-BE49-F238E27FC236}">
                <a16:creationId xmlns:a16="http://schemas.microsoft.com/office/drawing/2014/main" id="{57500303-A207-4812-BEB9-51E132FEB7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7178" name="Freeform 6">
              <a:extLst>
                <a:ext uri="{FF2B5EF4-FFF2-40B4-BE49-F238E27FC236}">
                  <a16:creationId xmlns:a16="http://schemas.microsoft.com/office/drawing/2014/main" id="{10118C91-C025-4776-BE95-E9926378E7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7179" name="Freeform 6">
              <a:extLst>
                <a:ext uri="{FF2B5EF4-FFF2-40B4-BE49-F238E27FC236}">
                  <a16:creationId xmlns:a16="http://schemas.microsoft.com/office/drawing/2014/main" id="{339174D0-30E8-4BBF-BF81-5DDAC33C0C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7181" name="Rectangle 7180">
            <a:extLst>
              <a:ext uri="{FF2B5EF4-FFF2-40B4-BE49-F238E27FC236}">
                <a16:creationId xmlns:a16="http://schemas.microsoft.com/office/drawing/2014/main" id="{7BB74091-09FE-44AF-8325-7FE6E175F7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EA6EF89-FA58-72A7-C424-9ACDBEAF0AD2}"/>
              </a:ext>
            </a:extLst>
          </p:cNvPr>
          <p:cNvSpPr>
            <a:spLocks noGrp="1"/>
          </p:cNvSpPr>
          <p:nvPr>
            <p:ph type="title"/>
          </p:nvPr>
        </p:nvSpPr>
        <p:spPr>
          <a:xfrm>
            <a:off x="752858" y="4736961"/>
            <a:ext cx="10720685" cy="936769"/>
          </a:xfrm>
        </p:spPr>
        <p:txBody>
          <a:bodyPr vert="horz" lIns="91440" tIns="45720" rIns="91440" bIns="45720" rtlCol="0" anchor="b">
            <a:normAutofit/>
          </a:bodyPr>
          <a:lstStyle/>
          <a:p>
            <a:pPr algn="ctr"/>
            <a:r>
              <a:rPr lang="en-US" sz="4800" cap="all"/>
              <a:t>Organisme? </a:t>
            </a:r>
          </a:p>
        </p:txBody>
      </p:sp>
      <p:pic>
        <p:nvPicPr>
          <p:cNvPr id="7170" name="Picture 2">
            <a:extLst>
              <a:ext uri="{FF2B5EF4-FFF2-40B4-BE49-F238E27FC236}">
                <a16:creationId xmlns:a16="http://schemas.microsoft.com/office/drawing/2014/main" id="{D2EEB76D-7381-BDB6-08D9-68B1D01558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682" b="7677"/>
          <a:stretch/>
        </p:blipFill>
        <p:spPr bwMode="auto">
          <a:xfrm>
            <a:off x="434936" y="452393"/>
            <a:ext cx="3508607" cy="416796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Flora van Nederland: Beekpunge - Veronica beccabunga">
            <a:extLst>
              <a:ext uri="{FF2B5EF4-FFF2-40B4-BE49-F238E27FC236}">
                <a16:creationId xmlns:a16="http://schemas.microsoft.com/office/drawing/2014/main" id="{FE588671-1ECA-5CEA-E34E-5CCD3B892B0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156356" y="452393"/>
            <a:ext cx="7409715" cy="4167964"/>
          </a:xfrm>
          <a:prstGeom prst="rect">
            <a:avLst/>
          </a:prstGeom>
          <a:noFill/>
          <a:extLst>
            <a:ext uri="{909E8E84-426E-40DD-AFC4-6F175D3DCCD1}">
              <a14:hiddenFill xmlns:a14="http://schemas.microsoft.com/office/drawing/2010/main">
                <a:solidFill>
                  <a:srgbClr val="FFFFFF"/>
                </a:solidFill>
              </a14:hiddenFill>
            </a:ext>
          </a:extLst>
        </p:spPr>
      </p:pic>
      <p:sp>
        <p:nvSpPr>
          <p:cNvPr id="7183" name="Freeform: Shape 7182">
            <a:extLst>
              <a:ext uri="{FF2B5EF4-FFF2-40B4-BE49-F238E27FC236}">
                <a16:creationId xmlns:a16="http://schemas.microsoft.com/office/drawing/2014/main" id="{0F30CCEB-94C4-4F72-BA5A-9CEA85302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434936" y="4446551"/>
            <a:ext cx="1957171" cy="1103687"/>
          </a:xfrm>
          <a:custGeom>
            <a:avLst/>
            <a:gdLst>
              <a:gd name="connsiteX0" fmla="*/ 2017702 w 2017702"/>
              <a:gd name="connsiteY0" fmla="*/ 1137821 h 1137821"/>
              <a:gd name="connsiteX1" fmla="*/ 404 w 2017702"/>
              <a:gd name="connsiteY1" fmla="*/ 1137821 h 1137821"/>
              <a:gd name="connsiteX2" fmla="*/ 0 w 2017702"/>
              <a:gd name="connsiteY2" fmla="*/ 900216 h 1137821"/>
              <a:gd name="connsiteX3" fmla="*/ 1767759 w 2017702"/>
              <a:gd name="connsiteY3" fmla="*/ 901031 h 1137821"/>
              <a:gd name="connsiteX4" fmla="*/ 1767759 w 2017702"/>
              <a:gd name="connsiteY4" fmla="*/ 0 h 1137821"/>
              <a:gd name="connsiteX5" fmla="*/ 2017702 w 2017702"/>
              <a:gd name="connsiteY5" fmla="*/ 0 h 113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702" h="1137821">
                <a:moveTo>
                  <a:pt x="2017702" y="1137821"/>
                </a:moveTo>
                <a:lnTo>
                  <a:pt x="404" y="1137821"/>
                </a:lnTo>
                <a:cubicBezTo>
                  <a:pt x="-404" y="1055814"/>
                  <a:pt x="807" y="982224"/>
                  <a:pt x="0" y="900216"/>
                </a:cubicBezTo>
                <a:lnTo>
                  <a:pt x="1767759" y="901031"/>
                </a:lnTo>
                <a:lnTo>
                  <a:pt x="1767759" y="0"/>
                </a:lnTo>
                <a:lnTo>
                  <a:pt x="2017702" y="0"/>
                </a:lnTo>
                <a:close/>
              </a:path>
            </a:pathLst>
          </a:custGeom>
          <a:solidFill>
            <a:schemeClr val="tx2">
              <a:alpha val="80000"/>
            </a:schemeClr>
          </a:solidFill>
          <a:ln w="0">
            <a:noFill/>
            <a:prstDash val="solid"/>
            <a:round/>
            <a:headEnd/>
            <a:tailEnd/>
          </a:ln>
        </p:spPr>
      </p:sp>
      <p:sp>
        <p:nvSpPr>
          <p:cNvPr id="4" name="Tijdelijke aanduiding voor datum 3">
            <a:extLst>
              <a:ext uri="{FF2B5EF4-FFF2-40B4-BE49-F238E27FC236}">
                <a16:creationId xmlns:a16="http://schemas.microsoft.com/office/drawing/2014/main" id="{EA3257A6-D9AE-D746-5F40-421E2676971A}"/>
              </a:ext>
            </a:extLst>
          </p:cNvPr>
          <p:cNvSpPr>
            <a:spLocks noGrp="1"/>
          </p:cNvSpPr>
          <p:nvPr>
            <p:ph type="dt" sz="half" idx="10"/>
          </p:nvPr>
        </p:nvSpPr>
        <p:spPr>
          <a:xfrm>
            <a:off x="752858" y="6453386"/>
            <a:ext cx="1607944" cy="404614"/>
          </a:xfrm>
        </p:spPr>
        <p:txBody>
          <a:bodyPr vert="horz" lIns="91440" tIns="45720" rIns="91440" bIns="45720" rtlCol="0" anchor="ctr">
            <a:normAutofit/>
          </a:bodyPr>
          <a:lstStyle/>
          <a:p>
            <a:pPr>
              <a:spcAft>
                <a:spcPts val="600"/>
              </a:spcAft>
            </a:pPr>
            <a:fld id="{1F360904-632D-4428-B762-9ED2B3079DE4}" type="datetime1">
              <a:rPr lang="en-US" noProof="0" smtClean="0"/>
              <a:pPr>
                <a:spcAft>
                  <a:spcPts val="600"/>
                </a:spcAft>
              </a:pPr>
              <a:t>6/15/2022</a:t>
            </a:fld>
            <a:endParaRPr lang="en-US" noProof="0"/>
          </a:p>
        </p:txBody>
      </p:sp>
      <p:sp>
        <p:nvSpPr>
          <p:cNvPr id="5" name="Tijdelijke aanduiding voor voettekst 4">
            <a:extLst>
              <a:ext uri="{FF2B5EF4-FFF2-40B4-BE49-F238E27FC236}">
                <a16:creationId xmlns:a16="http://schemas.microsoft.com/office/drawing/2014/main" id="{8355890A-A27D-66A7-1F6C-FD2C22B57951}"/>
              </a:ext>
            </a:extLst>
          </p:cNvPr>
          <p:cNvSpPr>
            <a:spLocks noGrp="1"/>
          </p:cNvSpPr>
          <p:nvPr>
            <p:ph type="ftr" sz="quarter" idx="11"/>
          </p:nvPr>
        </p:nvSpPr>
        <p:spPr>
          <a:xfrm>
            <a:off x="2584054" y="6453386"/>
            <a:ext cx="7023377" cy="404614"/>
          </a:xfrm>
        </p:spPr>
        <p:txBody>
          <a:bodyPr vert="horz" lIns="91440" tIns="45720" rIns="91440" bIns="45720" rtlCol="0" anchor="ctr">
            <a:normAutofit/>
          </a:bodyPr>
          <a:lstStyle/>
          <a:p>
            <a:pPr algn="ctr">
              <a:spcAft>
                <a:spcPts val="600"/>
              </a:spcAft>
            </a:pPr>
            <a:r>
              <a:rPr lang="en-US" kern="1200" baseline="0" noProof="0">
                <a:solidFill>
                  <a:schemeClr val="tx2"/>
                </a:solidFill>
                <a:latin typeface="+mn-lt"/>
                <a:ea typeface="+mn-ea"/>
                <a:cs typeface="+mn-cs"/>
              </a:rPr>
              <a:t>Onderwerp van de presentatie</a:t>
            </a:r>
          </a:p>
        </p:txBody>
      </p:sp>
      <p:sp>
        <p:nvSpPr>
          <p:cNvPr id="7185" name="Freeform: Shape 7184">
            <a:extLst>
              <a:ext uri="{FF2B5EF4-FFF2-40B4-BE49-F238E27FC236}">
                <a16:creationId xmlns:a16="http://schemas.microsoft.com/office/drawing/2014/main" id="{0DE1A94F-CC8B-4954-97A7-ADD4F300D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796837" y="5311230"/>
            <a:ext cx="2042265" cy="1213486"/>
          </a:xfrm>
          <a:custGeom>
            <a:avLst/>
            <a:gdLst>
              <a:gd name="connsiteX0" fmla="*/ 1844618 w 2105428"/>
              <a:gd name="connsiteY0" fmla="*/ 0 h 1251016"/>
              <a:gd name="connsiteX1" fmla="*/ 2105428 w 2105428"/>
              <a:gd name="connsiteY1" fmla="*/ 0 h 1251016"/>
              <a:gd name="connsiteX2" fmla="*/ 2105428 w 2105428"/>
              <a:gd name="connsiteY2" fmla="*/ 1251016 h 1251016"/>
              <a:gd name="connsiteX3" fmla="*/ 421 w 2105428"/>
              <a:gd name="connsiteY3" fmla="*/ 1251016 h 1251016"/>
              <a:gd name="connsiteX4" fmla="*/ 0 w 2105428"/>
              <a:gd name="connsiteY4" fmla="*/ 1003081 h 1251016"/>
              <a:gd name="connsiteX5" fmla="*/ 1844618 w 2105428"/>
              <a:gd name="connsiteY5" fmla="*/ 1003931 h 125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5428" h="1251016">
                <a:moveTo>
                  <a:pt x="1844618" y="0"/>
                </a:moveTo>
                <a:lnTo>
                  <a:pt x="2105428" y="0"/>
                </a:lnTo>
                <a:lnTo>
                  <a:pt x="2105428" y="1251016"/>
                </a:lnTo>
                <a:lnTo>
                  <a:pt x="421" y="1251016"/>
                </a:lnTo>
                <a:cubicBezTo>
                  <a:pt x="-421" y="1165443"/>
                  <a:pt x="842" y="1088654"/>
                  <a:pt x="0" y="1003081"/>
                </a:cubicBezTo>
                <a:lnTo>
                  <a:pt x="1844618" y="1003931"/>
                </a:lnTo>
                <a:close/>
              </a:path>
            </a:pathLst>
          </a:custGeom>
          <a:solidFill>
            <a:schemeClr val="tx2">
              <a:alpha val="80000"/>
            </a:schemeClr>
          </a:solidFill>
          <a:ln w="0">
            <a:noFill/>
            <a:prstDash val="solid"/>
            <a:round/>
            <a:headEnd/>
            <a:tailEnd/>
          </a:ln>
        </p:spPr>
      </p:sp>
      <p:sp>
        <p:nvSpPr>
          <p:cNvPr id="6" name="Tijdelijke aanduiding voor dianummer 5">
            <a:extLst>
              <a:ext uri="{FF2B5EF4-FFF2-40B4-BE49-F238E27FC236}">
                <a16:creationId xmlns:a16="http://schemas.microsoft.com/office/drawing/2014/main" id="{097AC33D-4212-9B4A-36FA-7ECFB8CB4CDB}"/>
              </a:ext>
            </a:extLst>
          </p:cNvPr>
          <p:cNvSpPr>
            <a:spLocks noGrp="1"/>
          </p:cNvSpPr>
          <p:nvPr>
            <p:ph type="sldNum" sz="quarter" idx="12"/>
          </p:nvPr>
        </p:nvSpPr>
        <p:spPr>
          <a:xfrm>
            <a:off x="9830683" y="6453386"/>
            <a:ext cx="1596292" cy="404614"/>
          </a:xfrm>
        </p:spPr>
        <p:txBody>
          <a:bodyPr vert="horz" lIns="91440" tIns="45720" rIns="91440" bIns="45720" rtlCol="0" anchor="ctr">
            <a:normAutofit/>
          </a:bodyPr>
          <a:lstStyle/>
          <a:p>
            <a:pPr>
              <a:spcAft>
                <a:spcPts val="600"/>
              </a:spcAft>
            </a:pPr>
            <a:fld id="{45B76B8B-DE07-48A4-9913-B57A52F2F853}" type="slidenum">
              <a:rPr lang="en-US" noProof="0" smtClean="0"/>
              <a:pPr>
                <a:spcAft>
                  <a:spcPts val="600"/>
                </a:spcAft>
              </a:pPr>
              <a:t>10</a:t>
            </a:fld>
            <a:endParaRPr lang="en-US" noProof="0"/>
          </a:p>
        </p:txBody>
      </p:sp>
      <p:sp>
        <p:nvSpPr>
          <p:cNvPr id="7" name="AutoShape 4">
            <a:extLst>
              <a:ext uri="{FF2B5EF4-FFF2-40B4-BE49-F238E27FC236}">
                <a16:creationId xmlns:a16="http://schemas.microsoft.com/office/drawing/2014/main" id="{FD500118-4BA6-C6D1-AE5B-2BF429849A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3103925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199" name="Group 8198">
            <a:extLst>
              <a:ext uri="{FF2B5EF4-FFF2-40B4-BE49-F238E27FC236}">
                <a16:creationId xmlns:a16="http://schemas.microsoft.com/office/drawing/2014/main" id="{449BC34D-9C23-4D6D-8213-1F471AF85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8200" name="Freeform 6">
              <a:extLst>
                <a:ext uri="{FF2B5EF4-FFF2-40B4-BE49-F238E27FC236}">
                  <a16:creationId xmlns:a16="http://schemas.microsoft.com/office/drawing/2014/main" id="{FA0F5D6C-5025-4D7E-82DD-C2C6FDA1E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8201" name="Freeform 6">
              <a:extLst>
                <a:ext uri="{FF2B5EF4-FFF2-40B4-BE49-F238E27FC236}">
                  <a16:creationId xmlns:a16="http://schemas.microsoft.com/office/drawing/2014/main" id="{E2AF2C17-4AB4-4402-B84B-129EF95D1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8203" name="Rectangle 8202">
            <a:extLst>
              <a:ext uri="{FF2B5EF4-FFF2-40B4-BE49-F238E27FC236}">
                <a16:creationId xmlns:a16="http://schemas.microsoft.com/office/drawing/2014/main" id="{1E954AF0-B5CC-4A16-ACDA-675B5694F2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Grote waterranonkel - Wikipedia">
            <a:extLst>
              <a:ext uri="{FF2B5EF4-FFF2-40B4-BE49-F238E27FC236}">
                <a16:creationId xmlns:a16="http://schemas.microsoft.com/office/drawing/2014/main" id="{374E588C-6D07-471E-F226-77CB984CB76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4275" y="1125998"/>
            <a:ext cx="6900380" cy="4606003"/>
          </a:xfrm>
          <a:prstGeom prst="rect">
            <a:avLst/>
          </a:prstGeom>
          <a:noFill/>
          <a:extLst>
            <a:ext uri="{909E8E84-426E-40DD-AFC4-6F175D3DCCD1}">
              <a14:hiddenFill xmlns:a14="http://schemas.microsoft.com/office/drawing/2010/main">
                <a:solidFill>
                  <a:srgbClr val="FFFFFF"/>
                </a:solidFill>
              </a14:hiddenFill>
            </a:ext>
          </a:extLst>
        </p:spPr>
      </p:pic>
      <p:sp>
        <p:nvSpPr>
          <p:cNvPr id="8205" name="Freeform 6">
            <a:extLst>
              <a:ext uri="{FF2B5EF4-FFF2-40B4-BE49-F238E27FC236}">
                <a16:creationId xmlns:a16="http://schemas.microsoft.com/office/drawing/2014/main" id="{325322DD-3792-4947-A96A-1B6D9D786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2" name="Titel 1">
            <a:extLst>
              <a:ext uri="{FF2B5EF4-FFF2-40B4-BE49-F238E27FC236}">
                <a16:creationId xmlns:a16="http://schemas.microsoft.com/office/drawing/2014/main" id="{0EA6EF89-FA58-72A7-C424-9ACDBEAF0AD2}"/>
              </a:ext>
            </a:extLst>
          </p:cNvPr>
          <p:cNvSpPr>
            <a:spLocks noGrp="1"/>
          </p:cNvSpPr>
          <p:nvPr>
            <p:ph type="title"/>
          </p:nvPr>
        </p:nvSpPr>
        <p:spPr>
          <a:xfrm>
            <a:off x="8569666" y="1314922"/>
            <a:ext cx="3176246" cy="3000139"/>
          </a:xfrm>
        </p:spPr>
        <p:txBody>
          <a:bodyPr vert="horz" lIns="91440" tIns="45720" rIns="91440" bIns="45720" rtlCol="0" anchor="b">
            <a:normAutofit/>
          </a:bodyPr>
          <a:lstStyle/>
          <a:p>
            <a:r>
              <a:rPr lang="en-US" sz="3700" cap="all"/>
              <a:t>Organisme? </a:t>
            </a:r>
          </a:p>
        </p:txBody>
      </p:sp>
      <p:sp>
        <p:nvSpPr>
          <p:cNvPr id="4" name="Tijdelijke aanduiding voor datum 3">
            <a:extLst>
              <a:ext uri="{FF2B5EF4-FFF2-40B4-BE49-F238E27FC236}">
                <a16:creationId xmlns:a16="http://schemas.microsoft.com/office/drawing/2014/main" id="{EA3257A6-D9AE-D746-5F40-421E2676971A}"/>
              </a:ext>
            </a:extLst>
          </p:cNvPr>
          <p:cNvSpPr>
            <a:spLocks noGrp="1"/>
          </p:cNvSpPr>
          <p:nvPr>
            <p:ph type="dt" sz="half" idx="10"/>
          </p:nvPr>
        </p:nvSpPr>
        <p:spPr>
          <a:xfrm>
            <a:off x="752858" y="6453386"/>
            <a:ext cx="1607944" cy="404614"/>
          </a:xfrm>
        </p:spPr>
        <p:txBody>
          <a:bodyPr vert="horz" lIns="91440" tIns="45720" rIns="91440" bIns="45720" rtlCol="0" anchor="ctr">
            <a:normAutofit/>
          </a:bodyPr>
          <a:lstStyle/>
          <a:p>
            <a:pPr defTabSz="914400">
              <a:spcAft>
                <a:spcPts val="600"/>
              </a:spcAft>
            </a:pPr>
            <a:fld id="{1F360904-632D-4428-B762-9ED2B3079DE4}" type="datetime1">
              <a:rPr lang="en-US" noProof="0" smtClean="0"/>
              <a:pPr defTabSz="914400">
                <a:spcAft>
                  <a:spcPts val="600"/>
                </a:spcAft>
              </a:pPr>
              <a:t>6/15/2022</a:t>
            </a:fld>
            <a:endParaRPr lang="en-US" noProof="0"/>
          </a:p>
        </p:txBody>
      </p:sp>
      <p:sp>
        <p:nvSpPr>
          <p:cNvPr id="6" name="Tijdelijke aanduiding voor dianummer 5">
            <a:extLst>
              <a:ext uri="{FF2B5EF4-FFF2-40B4-BE49-F238E27FC236}">
                <a16:creationId xmlns:a16="http://schemas.microsoft.com/office/drawing/2014/main" id="{097AC33D-4212-9B4A-36FA-7ECFB8CB4CDB}"/>
              </a:ext>
            </a:extLst>
          </p:cNvPr>
          <p:cNvSpPr>
            <a:spLocks noGrp="1"/>
          </p:cNvSpPr>
          <p:nvPr>
            <p:ph type="sldNum" sz="quarter" idx="12"/>
          </p:nvPr>
        </p:nvSpPr>
        <p:spPr>
          <a:xfrm>
            <a:off x="9830683" y="6453386"/>
            <a:ext cx="1596292" cy="404614"/>
          </a:xfrm>
        </p:spPr>
        <p:txBody>
          <a:bodyPr vert="horz" lIns="91440" tIns="45720" rIns="91440" bIns="45720" rtlCol="0" anchor="ctr">
            <a:normAutofit/>
          </a:bodyPr>
          <a:lstStyle/>
          <a:p>
            <a:pPr defTabSz="914400">
              <a:spcAft>
                <a:spcPts val="600"/>
              </a:spcAft>
            </a:pPr>
            <a:fld id="{45B76B8B-DE07-48A4-9913-B57A52F2F853}" type="slidenum">
              <a:rPr lang="en-US" noProof="0" smtClean="0"/>
              <a:pPr defTabSz="914400">
                <a:spcAft>
                  <a:spcPts val="600"/>
                </a:spcAft>
              </a:pPr>
              <a:t>11</a:t>
            </a:fld>
            <a:endParaRPr lang="en-US" noProof="0"/>
          </a:p>
        </p:txBody>
      </p:sp>
      <p:sp>
        <p:nvSpPr>
          <p:cNvPr id="7" name="AutoShape 4">
            <a:extLst>
              <a:ext uri="{FF2B5EF4-FFF2-40B4-BE49-F238E27FC236}">
                <a16:creationId xmlns:a16="http://schemas.microsoft.com/office/drawing/2014/main" id="{FD500118-4BA6-C6D1-AE5B-2BF429849A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2728018827"/>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49BC34D-9C23-4D6D-8213-1F471AF85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4" name="Freeform 6">
              <a:extLst>
                <a:ext uri="{FF2B5EF4-FFF2-40B4-BE49-F238E27FC236}">
                  <a16:creationId xmlns:a16="http://schemas.microsoft.com/office/drawing/2014/main" id="{FA0F5D6C-5025-4D7E-82DD-C2C6FDA1E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5" name="Freeform 6">
              <a:extLst>
                <a:ext uri="{FF2B5EF4-FFF2-40B4-BE49-F238E27FC236}">
                  <a16:creationId xmlns:a16="http://schemas.microsoft.com/office/drawing/2014/main" id="{E2AF2C17-4AB4-4402-B84B-129EF95D1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7" name="Rectangle 16">
            <a:extLst>
              <a:ext uri="{FF2B5EF4-FFF2-40B4-BE49-F238E27FC236}">
                <a16:creationId xmlns:a16="http://schemas.microsoft.com/office/drawing/2014/main" id="{46433AC8-8A78-46AB-B013-07DC9D7525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498662F-0472-DFEB-2A2F-B076B4E7AF17}"/>
              </a:ext>
            </a:extLst>
          </p:cNvPr>
          <p:cNvSpPr>
            <a:spLocks noGrp="1"/>
          </p:cNvSpPr>
          <p:nvPr>
            <p:ph type="title"/>
          </p:nvPr>
        </p:nvSpPr>
        <p:spPr>
          <a:xfrm>
            <a:off x="5307291" y="634028"/>
            <a:ext cx="6221689" cy="3732835"/>
          </a:xfrm>
        </p:spPr>
        <p:txBody>
          <a:bodyPr vert="horz" lIns="91440" tIns="45720" rIns="91440" bIns="45720" rtlCol="0" anchor="b">
            <a:normAutofit/>
          </a:bodyPr>
          <a:lstStyle/>
          <a:p>
            <a:pPr algn="ctr"/>
            <a:r>
              <a:rPr lang="en-US" sz="7200" cap="all"/>
              <a:t>Presentaties trede 2 </a:t>
            </a:r>
          </a:p>
        </p:txBody>
      </p:sp>
      <p:sp>
        <p:nvSpPr>
          <p:cNvPr id="19" name="Freeform 6">
            <a:extLst>
              <a:ext uri="{FF2B5EF4-FFF2-40B4-BE49-F238E27FC236}">
                <a16:creationId xmlns:a16="http://schemas.microsoft.com/office/drawing/2014/main" id="{37E10E69-B2A5-4F8D-A7C0-F958BB7B4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542142"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21" name="Freeform 6">
            <a:extLst>
              <a:ext uri="{FF2B5EF4-FFF2-40B4-BE49-F238E27FC236}">
                <a16:creationId xmlns:a16="http://schemas.microsoft.com/office/drawing/2014/main" id="{2E4B17F2-7877-4CC5-B6F6-F4147FE7B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pic>
        <p:nvPicPr>
          <p:cNvPr id="10" name="Graphic 9" descr="Docent">
            <a:extLst>
              <a:ext uri="{FF2B5EF4-FFF2-40B4-BE49-F238E27FC236}">
                <a16:creationId xmlns:a16="http://schemas.microsoft.com/office/drawing/2014/main" id="{520BEB2F-2461-023F-5CE5-E9D4AFDBF3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1403" y="2169078"/>
            <a:ext cx="2719859" cy="2719859"/>
          </a:xfrm>
          <a:prstGeom prst="rect">
            <a:avLst/>
          </a:prstGeom>
        </p:spPr>
      </p:pic>
      <p:sp>
        <p:nvSpPr>
          <p:cNvPr id="4" name="Tijdelijke aanduiding voor datum 3">
            <a:extLst>
              <a:ext uri="{FF2B5EF4-FFF2-40B4-BE49-F238E27FC236}">
                <a16:creationId xmlns:a16="http://schemas.microsoft.com/office/drawing/2014/main" id="{99AD37B7-666D-1F00-7235-CC47743B83B0}"/>
              </a:ext>
            </a:extLst>
          </p:cNvPr>
          <p:cNvSpPr>
            <a:spLocks noGrp="1"/>
          </p:cNvSpPr>
          <p:nvPr>
            <p:ph type="dt" sz="half" idx="10"/>
          </p:nvPr>
        </p:nvSpPr>
        <p:spPr>
          <a:xfrm>
            <a:off x="752858" y="6453386"/>
            <a:ext cx="1607944" cy="404614"/>
          </a:xfrm>
        </p:spPr>
        <p:txBody>
          <a:bodyPr vert="horz" lIns="91440" tIns="45720" rIns="91440" bIns="45720" rtlCol="0" anchor="ctr">
            <a:normAutofit/>
          </a:bodyPr>
          <a:lstStyle/>
          <a:p>
            <a:pPr defTabSz="914400">
              <a:spcAft>
                <a:spcPts val="600"/>
              </a:spcAft>
            </a:pPr>
            <a:fld id="{1F360904-632D-4428-B762-9ED2B3079DE4}" type="datetime1">
              <a:rPr lang="en-US" noProof="0" smtClean="0"/>
              <a:pPr defTabSz="914400">
                <a:spcAft>
                  <a:spcPts val="600"/>
                </a:spcAft>
              </a:pPr>
              <a:t>6/15/2022</a:t>
            </a:fld>
            <a:endParaRPr lang="en-US" noProof="0"/>
          </a:p>
        </p:txBody>
      </p:sp>
      <p:sp>
        <p:nvSpPr>
          <p:cNvPr id="6" name="Tijdelijke aanduiding voor dianummer 5">
            <a:extLst>
              <a:ext uri="{FF2B5EF4-FFF2-40B4-BE49-F238E27FC236}">
                <a16:creationId xmlns:a16="http://schemas.microsoft.com/office/drawing/2014/main" id="{9AC4BB28-E118-2785-763C-294729573C29}"/>
              </a:ext>
            </a:extLst>
          </p:cNvPr>
          <p:cNvSpPr>
            <a:spLocks noGrp="1"/>
          </p:cNvSpPr>
          <p:nvPr>
            <p:ph type="sldNum" sz="quarter" idx="12"/>
          </p:nvPr>
        </p:nvSpPr>
        <p:spPr>
          <a:xfrm>
            <a:off x="9830683" y="6453386"/>
            <a:ext cx="1596292" cy="404614"/>
          </a:xfrm>
        </p:spPr>
        <p:txBody>
          <a:bodyPr vert="horz" lIns="91440" tIns="45720" rIns="91440" bIns="45720" rtlCol="0" anchor="ctr">
            <a:normAutofit/>
          </a:bodyPr>
          <a:lstStyle/>
          <a:p>
            <a:pPr defTabSz="914400">
              <a:spcAft>
                <a:spcPts val="600"/>
              </a:spcAft>
            </a:pPr>
            <a:fld id="{45B76B8B-DE07-48A4-9913-B57A52F2F853}" type="slidenum">
              <a:rPr lang="en-US" noProof="0" smtClean="0"/>
              <a:pPr defTabSz="914400">
                <a:spcAft>
                  <a:spcPts val="600"/>
                </a:spcAft>
              </a:pPr>
              <a:t>12</a:t>
            </a:fld>
            <a:endParaRPr lang="en-US" noProof="0"/>
          </a:p>
        </p:txBody>
      </p:sp>
    </p:spTree>
    <p:extLst>
      <p:ext uri="{BB962C8B-B14F-4D97-AF65-F5344CB8AC3E}">
        <p14:creationId xmlns:p14="http://schemas.microsoft.com/office/powerpoint/2010/main" val="343255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700"/>
                                        <p:tgtEl>
                                          <p:spTgt spid="10"/>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0E67E2-47DD-5A6B-1AE6-F0C2690380DF}"/>
              </a:ext>
            </a:extLst>
          </p:cNvPr>
          <p:cNvSpPr>
            <a:spLocks noGrp="1"/>
          </p:cNvSpPr>
          <p:nvPr>
            <p:ph type="title"/>
          </p:nvPr>
        </p:nvSpPr>
        <p:spPr>
          <a:xfrm>
            <a:off x="1371600" y="685800"/>
            <a:ext cx="8627532" cy="1485900"/>
          </a:xfrm>
        </p:spPr>
        <p:txBody>
          <a:bodyPr>
            <a:normAutofit/>
          </a:bodyPr>
          <a:lstStyle/>
          <a:p>
            <a:r>
              <a:rPr lang="nl-NL" dirty="0"/>
              <a:t>Heiden en vennen</a:t>
            </a:r>
          </a:p>
        </p:txBody>
      </p:sp>
      <p:pic>
        <p:nvPicPr>
          <p:cNvPr id="4098" name="Picture 2" descr="Landschapsecologie nat zand - Het Kennisnetwerk Ontwikkeling en Beheer  Natuurkwaliteit (OBN)">
            <a:extLst>
              <a:ext uri="{FF2B5EF4-FFF2-40B4-BE49-F238E27FC236}">
                <a16:creationId xmlns:a16="http://schemas.microsoft.com/office/drawing/2014/main" id="{E5E138BC-24AF-F4CF-D381-72CBC490A99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50657" y="1428750"/>
            <a:ext cx="7335233" cy="5134663"/>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datum 3">
            <a:extLst>
              <a:ext uri="{FF2B5EF4-FFF2-40B4-BE49-F238E27FC236}">
                <a16:creationId xmlns:a16="http://schemas.microsoft.com/office/drawing/2014/main" id="{C542F70D-3FF7-79D0-9493-B08DA9C55F40}"/>
              </a:ext>
            </a:extLst>
          </p:cNvPr>
          <p:cNvSpPr>
            <a:spLocks noGrp="1"/>
          </p:cNvSpPr>
          <p:nvPr>
            <p:ph type="dt" sz="half" idx="10"/>
          </p:nvPr>
        </p:nvSpPr>
        <p:spPr>
          <a:xfrm>
            <a:off x="1390650" y="6453386"/>
            <a:ext cx="1204572" cy="404614"/>
          </a:xfrm>
        </p:spPr>
        <p:txBody>
          <a:bodyPr>
            <a:normAutofit/>
          </a:bodyPr>
          <a:lstStyle/>
          <a:p>
            <a:pPr>
              <a:spcAft>
                <a:spcPts val="600"/>
              </a:spcAft>
            </a:pPr>
            <a:fld id="{1F360904-632D-4428-B762-9ED2B3079DE4}" type="datetime1">
              <a:rPr lang="nl-NL" noProof="0" smtClean="0"/>
              <a:pPr>
                <a:spcAft>
                  <a:spcPts val="600"/>
                </a:spcAft>
              </a:pPr>
              <a:t>15-6-2022</a:t>
            </a:fld>
            <a:endParaRPr lang="nl-NL" noProof="0"/>
          </a:p>
        </p:txBody>
      </p:sp>
      <p:sp>
        <p:nvSpPr>
          <p:cNvPr id="6" name="Tijdelijke aanduiding voor dianummer 5">
            <a:extLst>
              <a:ext uri="{FF2B5EF4-FFF2-40B4-BE49-F238E27FC236}">
                <a16:creationId xmlns:a16="http://schemas.microsoft.com/office/drawing/2014/main" id="{45A135AF-3F04-305F-1180-4BB96589F103}"/>
              </a:ext>
            </a:extLst>
          </p:cNvPr>
          <p:cNvSpPr>
            <a:spLocks noGrp="1"/>
          </p:cNvSpPr>
          <p:nvPr>
            <p:ph type="sldNum" sz="quarter" idx="12"/>
          </p:nvPr>
        </p:nvSpPr>
        <p:spPr>
          <a:xfrm>
            <a:off x="9472736" y="6453386"/>
            <a:ext cx="1596292" cy="404614"/>
          </a:xfrm>
        </p:spPr>
        <p:txBody>
          <a:bodyPr>
            <a:normAutofit/>
          </a:bodyPr>
          <a:lstStyle/>
          <a:p>
            <a:pPr>
              <a:spcAft>
                <a:spcPts val="600"/>
              </a:spcAft>
            </a:pPr>
            <a:fld id="{45B76B8B-DE07-48A4-9913-B57A52F2F853}" type="slidenum">
              <a:rPr lang="nl-NL" noProof="0" smtClean="0"/>
              <a:pPr>
                <a:spcAft>
                  <a:spcPts val="600"/>
                </a:spcAft>
              </a:pPr>
              <a:t>13</a:t>
            </a:fld>
            <a:endParaRPr lang="nl-NL" noProof="0"/>
          </a:p>
        </p:txBody>
      </p:sp>
    </p:spTree>
    <p:extLst>
      <p:ext uri="{BB962C8B-B14F-4D97-AF65-F5344CB8AC3E}">
        <p14:creationId xmlns:p14="http://schemas.microsoft.com/office/powerpoint/2010/main" val="1259767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129" name="Rectangle 5128">
            <a:extLst>
              <a:ext uri="{FF2B5EF4-FFF2-40B4-BE49-F238E27FC236}">
                <a16:creationId xmlns:a16="http://schemas.microsoft.com/office/drawing/2014/main" id="{8E2B8A2D-F46F-4DA5-8AFF-BC57461C28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7A0CC4F-2EBF-87F1-4D72-0EFCEF6959EE}"/>
              </a:ext>
            </a:extLst>
          </p:cNvPr>
          <p:cNvSpPr>
            <a:spLocks noGrp="1"/>
          </p:cNvSpPr>
          <p:nvPr>
            <p:ph type="title"/>
          </p:nvPr>
        </p:nvSpPr>
        <p:spPr>
          <a:xfrm>
            <a:off x="784743" y="685800"/>
            <a:ext cx="5793475" cy="1485900"/>
          </a:xfrm>
        </p:spPr>
        <p:txBody>
          <a:bodyPr>
            <a:normAutofit/>
          </a:bodyPr>
          <a:lstStyle/>
          <a:p>
            <a:r>
              <a:rPr lang="nl-NL" dirty="0"/>
              <a:t>Droge heide</a:t>
            </a:r>
          </a:p>
        </p:txBody>
      </p:sp>
      <p:sp>
        <p:nvSpPr>
          <p:cNvPr id="3" name="Tijdelijke aanduiding voor inhoud 2">
            <a:extLst>
              <a:ext uri="{FF2B5EF4-FFF2-40B4-BE49-F238E27FC236}">
                <a16:creationId xmlns:a16="http://schemas.microsoft.com/office/drawing/2014/main" id="{18FCDFE8-AFCF-B741-231B-A76F075531D6}"/>
              </a:ext>
            </a:extLst>
          </p:cNvPr>
          <p:cNvSpPr>
            <a:spLocks noGrp="1"/>
          </p:cNvSpPr>
          <p:nvPr>
            <p:ph idx="1"/>
          </p:nvPr>
        </p:nvSpPr>
        <p:spPr>
          <a:xfrm>
            <a:off x="784743" y="2286000"/>
            <a:ext cx="5793475" cy="3581400"/>
          </a:xfrm>
        </p:spPr>
        <p:txBody>
          <a:bodyPr>
            <a:normAutofit/>
          </a:bodyPr>
          <a:lstStyle/>
          <a:p>
            <a:pPr rtl="0" fontAlgn="base">
              <a:buFont typeface="Arial" panose="020B0604020202020204" pitchFamily="34" charset="0"/>
              <a:buChar char="•"/>
            </a:pPr>
            <a:r>
              <a:rPr lang="nl-NL" sz="1900" b="0" i="0" u="none" strike="noStrike">
                <a:effectLst/>
                <a:latin typeface="Arial" panose="020B0604020202020204" pitchFamily="34" charset="0"/>
              </a:rPr>
              <a:t>Parameters:</a:t>
            </a:r>
            <a:r>
              <a:rPr lang="en-US" sz="1900" b="0" i="0">
                <a:effectLst/>
                <a:latin typeface="Arial" panose="020B0604020202020204" pitchFamily="34" charset="0"/>
              </a:rPr>
              <a:t>​</a:t>
            </a:r>
          </a:p>
          <a:p>
            <a:pPr rtl="0" fontAlgn="base">
              <a:buFont typeface="Arial" panose="020B0604020202020204" pitchFamily="34" charset="0"/>
              <a:buChar char="•"/>
            </a:pPr>
            <a:r>
              <a:rPr lang="nl-NL" sz="1900" b="0" i="0" u="none" strike="noStrike">
                <a:effectLst/>
                <a:latin typeface="Arial" panose="020B0604020202020204" pitchFamily="34" charset="0"/>
              </a:rPr>
              <a:t>Kalkarme, licht zure, droge grond. </a:t>
            </a:r>
            <a:r>
              <a:rPr lang="en-US" sz="1900" b="0" i="0">
                <a:effectLst/>
                <a:latin typeface="Arial" panose="020B0604020202020204" pitchFamily="34" charset="0"/>
              </a:rPr>
              <a:t>​</a:t>
            </a:r>
          </a:p>
          <a:p>
            <a:pPr rtl="0" fontAlgn="base">
              <a:buFont typeface="Arial" panose="020B0604020202020204" pitchFamily="34" charset="0"/>
              <a:buChar char="•"/>
            </a:pPr>
            <a:r>
              <a:rPr lang="nl-NL" sz="1900" b="0" i="0" u="none" strike="noStrike">
                <a:effectLst/>
                <a:latin typeface="Arial" panose="020B0604020202020204" pitchFamily="34" charset="0"/>
              </a:rPr>
              <a:t>Heeft een kruid, struik en </a:t>
            </a:r>
            <a:r>
              <a:rPr lang="nl-NL" sz="1900" b="0" i="0" u="none" strike="noStrike" err="1">
                <a:effectLst/>
                <a:latin typeface="Arial" panose="020B0604020202020204" pitchFamily="34" charset="0"/>
              </a:rPr>
              <a:t>boomlaag</a:t>
            </a:r>
            <a:r>
              <a:rPr lang="nl-NL" sz="1900" b="0" i="0" u="none" strike="noStrike">
                <a:effectLst/>
                <a:latin typeface="Arial" panose="020B0604020202020204" pitchFamily="34" charset="0"/>
              </a:rPr>
              <a:t> </a:t>
            </a:r>
          </a:p>
          <a:p>
            <a:pPr rtl="0" fontAlgn="base">
              <a:buFont typeface="Arial" panose="020B0604020202020204" pitchFamily="34" charset="0"/>
              <a:buChar char="•"/>
            </a:pPr>
            <a:endParaRPr lang="nl-NL" sz="1900">
              <a:latin typeface="Arial" panose="020B0604020202020204" pitchFamily="34" charset="0"/>
            </a:endParaRPr>
          </a:p>
          <a:p>
            <a:pPr rtl="0" fontAlgn="base">
              <a:buFont typeface="Arial" panose="020B0604020202020204" pitchFamily="34" charset="0"/>
              <a:buChar char="•"/>
            </a:pPr>
            <a:r>
              <a:rPr lang="nl-NL" sz="1900" b="0" i="0" u="none" strike="noStrike">
                <a:effectLst/>
                <a:latin typeface="Arial" panose="020B0604020202020204" pitchFamily="34" charset="0"/>
              </a:rPr>
              <a:t>Beheerplan</a:t>
            </a:r>
            <a:r>
              <a:rPr lang="en-US" sz="1900" b="0" i="0">
                <a:effectLst/>
                <a:latin typeface="Arial" panose="020B0604020202020204" pitchFamily="34" charset="0"/>
              </a:rPr>
              <a:t>​</a:t>
            </a:r>
          </a:p>
          <a:p>
            <a:pPr lvl="1" fontAlgn="base">
              <a:buFont typeface="Arial" panose="020B0604020202020204" pitchFamily="34" charset="0"/>
              <a:buChar char="•"/>
            </a:pPr>
            <a:r>
              <a:rPr lang="nl-NL" sz="1900" b="0" i="0" u="none" strike="noStrike">
                <a:effectLst/>
                <a:latin typeface="Arial" panose="020B0604020202020204" pitchFamily="34" charset="0"/>
              </a:rPr>
              <a:t>Plaggen, maaien, branden, begrazen </a:t>
            </a:r>
            <a:r>
              <a:rPr lang="en-US" sz="1900" b="0" i="0">
                <a:effectLst/>
                <a:latin typeface="Arial" panose="020B0604020202020204" pitchFamily="34" charset="0"/>
              </a:rPr>
              <a:t>​</a:t>
            </a:r>
          </a:p>
          <a:p>
            <a:pPr lvl="1" fontAlgn="base">
              <a:buFont typeface="Arial" panose="020B0604020202020204" pitchFamily="34" charset="0"/>
              <a:buChar char="•"/>
            </a:pPr>
            <a:r>
              <a:rPr lang="nl-NL" sz="1900" b="0" i="0" u="none" strike="noStrike">
                <a:effectLst/>
                <a:latin typeface="Arial" panose="020B0604020202020204" pitchFamily="34" charset="0"/>
              </a:rPr>
              <a:t>Actief beheer overgang bosranden</a:t>
            </a:r>
            <a:r>
              <a:rPr lang="en-US" sz="1900" b="0" i="0">
                <a:effectLst/>
                <a:latin typeface="Arial" panose="020B0604020202020204" pitchFamily="34" charset="0"/>
              </a:rPr>
              <a:t>​</a:t>
            </a:r>
          </a:p>
          <a:p>
            <a:pPr lvl="1" fontAlgn="base">
              <a:buFont typeface="Arial" panose="020B0604020202020204" pitchFamily="34" charset="0"/>
              <a:buChar char="•"/>
            </a:pPr>
            <a:r>
              <a:rPr lang="nl-NL" sz="1900" b="0" i="0" u="none" strike="noStrike">
                <a:effectLst/>
                <a:latin typeface="Arial" panose="020B0604020202020204" pitchFamily="34" charset="0"/>
              </a:rPr>
              <a:t>Invasieve exoten verwijderd</a:t>
            </a:r>
            <a:r>
              <a:rPr lang="en-US" sz="1900" b="0" i="0">
                <a:effectLst/>
                <a:latin typeface="Arial" panose="020B0604020202020204" pitchFamily="34" charset="0"/>
              </a:rPr>
              <a:t>​</a:t>
            </a:r>
          </a:p>
          <a:p>
            <a:pPr lvl="1" fontAlgn="base">
              <a:buFont typeface="Arial" panose="020B0604020202020204" pitchFamily="34" charset="0"/>
              <a:buChar char="•"/>
            </a:pPr>
            <a:r>
              <a:rPr lang="nl-NL" sz="1900" b="0" i="0" u="none" strike="noStrike">
                <a:effectLst/>
                <a:latin typeface="Arial" panose="020B0604020202020204" pitchFamily="34" charset="0"/>
              </a:rPr>
              <a:t>Actief beheer waterstand </a:t>
            </a:r>
            <a:endParaRPr lang="en-US" sz="1900" b="0" i="0">
              <a:effectLst/>
              <a:latin typeface="Arial" panose="020B0604020202020204" pitchFamily="34" charset="0"/>
            </a:endParaRPr>
          </a:p>
          <a:p>
            <a:endParaRPr lang="nl-NL" sz="1900"/>
          </a:p>
        </p:txBody>
      </p:sp>
      <p:sp>
        <p:nvSpPr>
          <p:cNvPr id="4" name="Tijdelijke aanduiding voor datum 3">
            <a:extLst>
              <a:ext uri="{FF2B5EF4-FFF2-40B4-BE49-F238E27FC236}">
                <a16:creationId xmlns:a16="http://schemas.microsoft.com/office/drawing/2014/main" id="{B44DD542-CCD9-1770-B40A-FF90AFD1D56E}"/>
              </a:ext>
            </a:extLst>
          </p:cNvPr>
          <p:cNvSpPr>
            <a:spLocks noGrp="1"/>
          </p:cNvSpPr>
          <p:nvPr>
            <p:ph type="dt" sz="half" idx="10"/>
          </p:nvPr>
        </p:nvSpPr>
        <p:spPr>
          <a:xfrm>
            <a:off x="784743" y="6453386"/>
            <a:ext cx="1204572" cy="404614"/>
          </a:xfrm>
        </p:spPr>
        <p:txBody>
          <a:bodyPr>
            <a:normAutofit/>
          </a:bodyPr>
          <a:lstStyle/>
          <a:p>
            <a:pPr>
              <a:spcAft>
                <a:spcPts val="600"/>
              </a:spcAft>
            </a:pPr>
            <a:fld id="{1F360904-632D-4428-B762-9ED2B3079DE4}" type="datetime1">
              <a:rPr lang="nl-NL" noProof="0" smtClean="0"/>
              <a:pPr>
                <a:spcAft>
                  <a:spcPts val="600"/>
                </a:spcAft>
              </a:pPr>
              <a:t>15-6-2022</a:t>
            </a:fld>
            <a:endParaRPr lang="nl-NL" noProof="0"/>
          </a:p>
        </p:txBody>
      </p:sp>
      <p:sp>
        <p:nvSpPr>
          <p:cNvPr id="5131" name="Rectangle 5130">
            <a:extLst>
              <a:ext uri="{FF2B5EF4-FFF2-40B4-BE49-F238E27FC236}">
                <a16:creationId xmlns:a16="http://schemas.microsoft.com/office/drawing/2014/main" id="{292BAD85-00E4-4D0A-993C-8372E78E1A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124" name="Picture 4" descr="Beheer in de heide | Ecopedia">
            <a:extLst>
              <a:ext uri="{FF2B5EF4-FFF2-40B4-BE49-F238E27FC236}">
                <a16:creationId xmlns:a16="http://schemas.microsoft.com/office/drawing/2014/main" id="{140D1EF3-DBE0-1BEA-EACE-0F0DC219D6F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37090" y="751103"/>
            <a:ext cx="3730079" cy="2489827"/>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5122" name="Picture 2" descr="Beheer in de heide | Ecopedia">
            <a:extLst>
              <a:ext uri="{FF2B5EF4-FFF2-40B4-BE49-F238E27FC236}">
                <a16:creationId xmlns:a16="http://schemas.microsoft.com/office/drawing/2014/main" id="{46BC6A45-359A-F9D7-09F5-F002F627BF9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37090" y="3812899"/>
            <a:ext cx="3730079" cy="2098169"/>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6" name="Tijdelijke aanduiding voor dianummer 5">
            <a:extLst>
              <a:ext uri="{FF2B5EF4-FFF2-40B4-BE49-F238E27FC236}">
                <a16:creationId xmlns:a16="http://schemas.microsoft.com/office/drawing/2014/main" id="{4DC86FEE-88AB-1213-8DE6-438BB4F848F1}"/>
              </a:ext>
            </a:extLst>
          </p:cNvPr>
          <p:cNvSpPr>
            <a:spLocks noGrp="1"/>
          </p:cNvSpPr>
          <p:nvPr>
            <p:ph type="sldNum" sz="quarter" idx="12"/>
          </p:nvPr>
        </p:nvSpPr>
        <p:spPr>
          <a:xfrm>
            <a:off x="9472736" y="6453386"/>
            <a:ext cx="1596292" cy="404614"/>
          </a:xfrm>
        </p:spPr>
        <p:txBody>
          <a:bodyPr>
            <a:normAutofit/>
          </a:bodyPr>
          <a:lstStyle/>
          <a:p>
            <a:pPr>
              <a:spcAft>
                <a:spcPts val="600"/>
              </a:spcAft>
            </a:pPr>
            <a:fld id="{45B76B8B-DE07-48A4-9913-B57A52F2F853}" type="slidenum">
              <a:rPr lang="nl-NL" noProof="0" smtClean="0"/>
              <a:pPr>
                <a:spcAft>
                  <a:spcPts val="600"/>
                </a:spcAft>
              </a:pPr>
              <a:t>14</a:t>
            </a:fld>
            <a:endParaRPr lang="nl-NL" noProof="0"/>
          </a:p>
        </p:txBody>
      </p:sp>
    </p:spTree>
    <p:extLst>
      <p:ext uri="{BB962C8B-B14F-4D97-AF65-F5344CB8AC3E}">
        <p14:creationId xmlns:p14="http://schemas.microsoft.com/office/powerpoint/2010/main" val="292153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1000"/>
                                        <p:tgtEl>
                                          <p:spTgt spid="3">
                                            <p:txEl>
                                              <p:pRg st="5" end="5"/>
                                            </p:txEl>
                                          </p:spTgt>
                                        </p:tgtEl>
                                      </p:cBhvr>
                                    </p:animEffect>
                                    <p:anim calcmode="lin" valueType="num">
                                      <p:cBhvr>
                                        <p:cTn id="1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1000"/>
                                        <p:tgtEl>
                                          <p:spTgt spid="3">
                                            <p:txEl>
                                              <p:pRg st="6" end="6"/>
                                            </p:txEl>
                                          </p:spTgt>
                                        </p:tgtEl>
                                      </p:cBhvr>
                                    </p:animEffect>
                                    <p:anim calcmode="lin" valueType="num">
                                      <p:cBhvr>
                                        <p:cTn id="1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1000"/>
                                        <p:tgtEl>
                                          <p:spTgt spid="3">
                                            <p:txEl>
                                              <p:pRg st="7" end="7"/>
                                            </p:txEl>
                                          </p:spTgt>
                                        </p:tgtEl>
                                      </p:cBhvr>
                                    </p:animEffect>
                                    <p:anim calcmode="lin" valueType="num">
                                      <p:cBhvr>
                                        <p:cTn id="2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1000"/>
                                        <p:tgtEl>
                                          <p:spTgt spid="3">
                                            <p:txEl>
                                              <p:pRg st="8" end="8"/>
                                            </p:txEl>
                                          </p:spTgt>
                                        </p:tgtEl>
                                      </p:cBhvr>
                                    </p:animEffect>
                                    <p:anim calcmode="lin" valueType="num">
                                      <p:cBhvr>
                                        <p:cTn id="2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122"/>
                                        </p:tgtEl>
                                        <p:attrNameLst>
                                          <p:attrName>style.visibility</p:attrName>
                                        </p:attrNameLst>
                                      </p:cBhvr>
                                      <p:to>
                                        <p:strVal val="visible"/>
                                      </p:to>
                                    </p:set>
                                    <p:animEffect transition="in" filter="fade">
                                      <p:cBhvr>
                                        <p:cTn id="34" dur="1000"/>
                                        <p:tgtEl>
                                          <p:spTgt spid="5122"/>
                                        </p:tgtEl>
                                      </p:cBhvr>
                                    </p:animEffect>
                                    <p:anim calcmode="lin" valueType="num">
                                      <p:cBhvr>
                                        <p:cTn id="35" dur="1000" fill="hold"/>
                                        <p:tgtEl>
                                          <p:spTgt spid="5122"/>
                                        </p:tgtEl>
                                        <p:attrNameLst>
                                          <p:attrName>ppt_x</p:attrName>
                                        </p:attrNameLst>
                                      </p:cBhvr>
                                      <p:tavLst>
                                        <p:tav tm="0">
                                          <p:val>
                                            <p:strVal val="#ppt_x"/>
                                          </p:val>
                                        </p:tav>
                                        <p:tav tm="100000">
                                          <p:val>
                                            <p:strVal val="#ppt_x"/>
                                          </p:val>
                                        </p:tav>
                                      </p:tavLst>
                                    </p:anim>
                                    <p:anim calcmode="lin" valueType="num">
                                      <p:cBhvr>
                                        <p:cTn id="36"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5124"/>
                                        </p:tgtEl>
                                        <p:attrNameLst>
                                          <p:attrName>style.visibility</p:attrName>
                                        </p:attrNameLst>
                                      </p:cBhvr>
                                      <p:to>
                                        <p:strVal val="visible"/>
                                      </p:to>
                                    </p:set>
                                    <p:animEffect transition="in" filter="fade">
                                      <p:cBhvr>
                                        <p:cTn id="41" dur="1000"/>
                                        <p:tgtEl>
                                          <p:spTgt spid="5124"/>
                                        </p:tgtEl>
                                      </p:cBhvr>
                                    </p:animEffect>
                                    <p:anim calcmode="lin" valueType="num">
                                      <p:cBhvr>
                                        <p:cTn id="42" dur="1000" fill="hold"/>
                                        <p:tgtEl>
                                          <p:spTgt spid="5124"/>
                                        </p:tgtEl>
                                        <p:attrNameLst>
                                          <p:attrName>ppt_x</p:attrName>
                                        </p:attrNameLst>
                                      </p:cBhvr>
                                      <p:tavLst>
                                        <p:tav tm="0">
                                          <p:val>
                                            <p:strVal val="#ppt_x"/>
                                          </p:val>
                                        </p:tav>
                                        <p:tav tm="100000">
                                          <p:val>
                                            <p:strVal val="#ppt_x"/>
                                          </p:val>
                                        </p:tav>
                                      </p:tavLst>
                                    </p:anim>
                                    <p:anim calcmode="lin" valueType="num">
                                      <p:cBhvr>
                                        <p:cTn id="43"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A0CC4F-2EBF-87F1-4D72-0EFCEF6959EE}"/>
              </a:ext>
            </a:extLst>
          </p:cNvPr>
          <p:cNvSpPr>
            <a:spLocks noGrp="1"/>
          </p:cNvSpPr>
          <p:nvPr>
            <p:ph type="title"/>
          </p:nvPr>
        </p:nvSpPr>
        <p:spPr/>
        <p:txBody>
          <a:bodyPr/>
          <a:lstStyle/>
          <a:p>
            <a:r>
              <a:rPr lang="nl-NL" dirty="0"/>
              <a:t>Vochtige heide en Vennen</a:t>
            </a:r>
          </a:p>
        </p:txBody>
      </p:sp>
      <p:sp>
        <p:nvSpPr>
          <p:cNvPr id="3" name="Tijdelijke aanduiding voor inhoud 2">
            <a:extLst>
              <a:ext uri="{FF2B5EF4-FFF2-40B4-BE49-F238E27FC236}">
                <a16:creationId xmlns:a16="http://schemas.microsoft.com/office/drawing/2014/main" id="{18FCDFE8-AFCF-B741-231B-A76F075531D6}"/>
              </a:ext>
            </a:extLst>
          </p:cNvPr>
          <p:cNvSpPr>
            <a:spLocks noGrp="1"/>
          </p:cNvSpPr>
          <p:nvPr>
            <p:ph idx="1"/>
          </p:nvPr>
        </p:nvSpPr>
        <p:spPr>
          <a:xfrm>
            <a:off x="371475" y="1722184"/>
            <a:ext cx="11449050" cy="4419599"/>
          </a:xfrm>
        </p:spPr>
        <p:txBody>
          <a:bodyPr/>
          <a:lstStyle/>
          <a:p>
            <a:pPr algn="l" rtl="0" fontAlgn="base">
              <a:buFont typeface="Arial" panose="020B0604020202020204" pitchFamily="34" charset="0"/>
              <a:buChar char="•"/>
            </a:pPr>
            <a:r>
              <a:rPr lang="nl-NL" b="0" i="0" u="none" strike="noStrike" dirty="0">
                <a:solidFill>
                  <a:srgbClr val="000644"/>
                </a:solidFill>
                <a:effectLst/>
                <a:latin typeface="Arial" panose="020B0604020202020204" pitchFamily="34" charset="0"/>
              </a:rPr>
              <a:t>Parameters:</a:t>
            </a:r>
            <a:r>
              <a:rPr lang="en-US" b="0" i="0" dirty="0">
                <a:solidFill>
                  <a:srgbClr val="000644"/>
                </a:solidFill>
                <a:effectLst/>
                <a:latin typeface="Arial" panose="020B0604020202020204" pitchFamily="34" charset="0"/>
              </a:rPr>
              <a:t>​</a:t>
            </a:r>
          </a:p>
          <a:p>
            <a:pPr lvl="1" fontAlgn="base">
              <a:buFont typeface="Arial" panose="020B0604020202020204" pitchFamily="34" charset="0"/>
              <a:buChar char="•"/>
            </a:pPr>
            <a:r>
              <a:rPr lang="nl-NL" b="0" i="0" u="none" strike="noStrike" dirty="0">
                <a:solidFill>
                  <a:srgbClr val="000644"/>
                </a:solidFill>
                <a:effectLst/>
                <a:latin typeface="Arial" panose="020B0604020202020204" pitchFamily="34" charset="0"/>
              </a:rPr>
              <a:t>Kalkarme, licht zure tot zure, vochtige bodem. </a:t>
            </a:r>
            <a:r>
              <a:rPr lang="en-US" b="0" i="0" dirty="0">
                <a:solidFill>
                  <a:srgbClr val="000644"/>
                </a:solidFill>
                <a:effectLst/>
                <a:latin typeface="Arial" panose="020B0604020202020204" pitchFamily="34" charset="0"/>
              </a:rPr>
              <a:t>​</a:t>
            </a:r>
          </a:p>
          <a:p>
            <a:pPr lvl="1" fontAlgn="base">
              <a:buFont typeface="Arial" panose="020B0604020202020204" pitchFamily="34" charset="0"/>
              <a:buChar char="•"/>
            </a:pPr>
            <a:r>
              <a:rPr lang="nl-NL" b="0" i="0" u="none" strike="noStrike" dirty="0">
                <a:solidFill>
                  <a:srgbClr val="000644"/>
                </a:solidFill>
                <a:effectLst/>
                <a:latin typeface="Arial" panose="020B0604020202020204" pitchFamily="34" charset="0"/>
              </a:rPr>
              <a:t>Helder water, droogvallen zomers</a:t>
            </a:r>
          </a:p>
          <a:p>
            <a:pPr lvl="1" fontAlgn="base">
              <a:buFont typeface="Arial" panose="020B0604020202020204" pitchFamily="34" charset="0"/>
              <a:buChar char="•"/>
            </a:pPr>
            <a:r>
              <a:rPr lang="nl-NL" dirty="0" err="1">
                <a:solidFill>
                  <a:srgbClr val="000644"/>
                </a:solidFill>
                <a:latin typeface="Arial" panose="020B0604020202020204" pitchFamily="34" charset="0"/>
              </a:rPr>
              <a:t>Lemige</a:t>
            </a:r>
            <a:r>
              <a:rPr lang="nl-NL" dirty="0">
                <a:solidFill>
                  <a:srgbClr val="000644"/>
                </a:solidFill>
                <a:latin typeface="Arial" panose="020B0604020202020204" pitchFamily="34" charset="0"/>
              </a:rPr>
              <a:t> bodem </a:t>
            </a:r>
            <a:r>
              <a:rPr lang="nl-NL" b="0" i="0" u="none" strike="noStrike" dirty="0">
                <a:solidFill>
                  <a:srgbClr val="000644"/>
                </a:solidFill>
                <a:effectLst/>
                <a:latin typeface="Arial" panose="020B0604020202020204" pitchFamily="34" charset="0"/>
              </a:rPr>
              <a:t> </a:t>
            </a:r>
          </a:p>
          <a:p>
            <a:pPr algn="l" rtl="0" fontAlgn="base">
              <a:buFont typeface="Arial" panose="020B0604020202020204" pitchFamily="34" charset="0"/>
              <a:buChar char="•"/>
            </a:pPr>
            <a:endParaRPr lang="nl-NL" dirty="0">
              <a:solidFill>
                <a:srgbClr val="000644"/>
              </a:solidFill>
              <a:latin typeface="Arial" panose="020B0604020202020204" pitchFamily="34" charset="0"/>
            </a:endParaRPr>
          </a:p>
          <a:p>
            <a:pPr algn="l" rtl="0" fontAlgn="base">
              <a:buFont typeface="Arial" panose="020B0604020202020204" pitchFamily="34" charset="0"/>
              <a:buChar char="•"/>
            </a:pPr>
            <a:r>
              <a:rPr lang="nl-NL" b="0" i="0" u="none" strike="noStrike" dirty="0">
                <a:solidFill>
                  <a:srgbClr val="000644"/>
                </a:solidFill>
                <a:effectLst/>
                <a:latin typeface="Arial" panose="020B0604020202020204" pitchFamily="34" charset="0"/>
              </a:rPr>
              <a:t>Beheerplan</a:t>
            </a:r>
            <a:r>
              <a:rPr lang="en-US" b="0" i="0" dirty="0">
                <a:solidFill>
                  <a:srgbClr val="000644"/>
                </a:solidFill>
                <a:effectLst/>
                <a:latin typeface="Arial" panose="020B0604020202020204" pitchFamily="34" charset="0"/>
              </a:rPr>
              <a:t>​</a:t>
            </a:r>
            <a:endParaRPr lang="nl-NL" dirty="0"/>
          </a:p>
          <a:p>
            <a:pPr lvl="1" fontAlgn="base">
              <a:buFont typeface="Arial" panose="020B0604020202020204" pitchFamily="34" charset="0"/>
              <a:buChar char="•"/>
            </a:pPr>
            <a:r>
              <a:rPr lang="nl-NL" dirty="0">
                <a:solidFill>
                  <a:srgbClr val="000644"/>
                </a:solidFill>
                <a:latin typeface="Arial" panose="020B0604020202020204" pitchFamily="34" charset="0"/>
              </a:rPr>
              <a:t>Bosrand kappen</a:t>
            </a:r>
          </a:p>
          <a:p>
            <a:pPr lvl="1" fontAlgn="base">
              <a:buFont typeface="Arial" panose="020B0604020202020204" pitchFamily="34" charset="0"/>
              <a:buChar char="•"/>
            </a:pPr>
            <a:r>
              <a:rPr lang="nl-NL" b="0" i="0" dirty="0">
                <a:solidFill>
                  <a:srgbClr val="000644"/>
                </a:solidFill>
                <a:effectLst/>
                <a:latin typeface="Arial" panose="020B0604020202020204" pitchFamily="34" charset="0"/>
              </a:rPr>
              <a:t>Kleinschalig plaggen</a:t>
            </a:r>
          </a:p>
          <a:p>
            <a:pPr lvl="1" fontAlgn="base">
              <a:buFont typeface="Arial" panose="020B0604020202020204" pitchFamily="34" charset="0"/>
              <a:buChar char="•"/>
            </a:pPr>
            <a:r>
              <a:rPr lang="nl-NL" dirty="0">
                <a:solidFill>
                  <a:srgbClr val="000644"/>
                </a:solidFill>
                <a:latin typeface="Arial" panose="020B0604020202020204" pitchFamily="34" charset="0"/>
              </a:rPr>
              <a:t>Uitbaggeren</a:t>
            </a:r>
            <a:endParaRPr lang="en-US" b="0" i="0" dirty="0">
              <a:solidFill>
                <a:srgbClr val="000644"/>
              </a:solidFill>
              <a:effectLst/>
              <a:latin typeface="Arial" panose="020B0604020202020204" pitchFamily="34" charset="0"/>
            </a:endParaRPr>
          </a:p>
        </p:txBody>
      </p:sp>
      <p:sp>
        <p:nvSpPr>
          <p:cNvPr id="4" name="Tijdelijke aanduiding voor datum 3">
            <a:extLst>
              <a:ext uri="{FF2B5EF4-FFF2-40B4-BE49-F238E27FC236}">
                <a16:creationId xmlns:a16="http://schemas.microsoft.com/office/drawing/2014/main" id="{B44DD542-CCD9-1770-B40A-FF90AFD1D56E}"/>
              </a:ext>
            </a:extLst>
          </p:cNvPr>
          <p:cNvSpPr>
            <a:spLocks noGrp="1"/>
          </p:cNvSpPr>
          <p:nvPr>
            <p:ph type="dt" sz="half" idx="10"/>
          </p:nvPr>
        </p:nvSpPr>
        <p:spPr/>
        <p:txBody>
          <a:bodyPr/>
          <a:lstStyle/>
          <a:p>
            <a:fld id="{1F360904-632D-4428-B762-9ED2B3079DE4}" type="datetime1">
              <a:rPr lang="nl-NL" noProof="0" smtClean="0"/>
              <a:t>15-6-2022</a:t>
            </a:fld>
            <a:endParaRPr lang="nl-NL" noProof="0"/>
          </a:p>
        </p:txBody>
      </p:sp>
      <p:sp>
        <p:nvSpPr>
          <p:cNvPr id="6" name="Tijdelijke aanduiding voor dianummer 5">
            <a:extLst>
              <a:ext uri="{FF2B5EF4-FFF2-40B4-BE49-F238E27FC236}">
                <a16:creationId xmlns:a16="http://schemas.microsoft.com/office/drawing/2014/main" id="{4DC86FEE-88AB-1213-8DE6-438BB4F848F1}"/>
              </a:ext>
            </a:extLst>
          </p:cNvPr>
          <p:cNvSpPr>
            <a:spLocks noGrp="1"/>
          </p:cNvSpPr>
          <p:nvPr>
            <p:ph type="sldNum" sz="quarter" idx="12"/>
          </p:nvPr>
        </p:nvSpPr>
        <p:spPr/>
        <p:txBody>
          <a:bodyPr/>
          <a:lstStyle/>
          <a:p>
            <a:fld id="{45B76B8B-DE07-48A4-9913-B57A52F2F853}" type="slidenum">
              <a:rPr lang="nl-NL" noProof="0" smtClean="0"/>
              <a:t>15</a:t>
            </a:fld>
            <a:endParaRPr lang="nl-NL" noProof="0"/>
          </a:p>
        </p:txBody>
      </p:sp>
      <p:pic>
        <p:nvPicPr>
          <p:cNvPr id="6146" name="Picture 2" descr="Omhoog met nieuw levend veen | Trouw">
            <a:extLst>
              <a:ext uri="{FF2B5EF4-FFF2-40B4-BE49-F238E27FC236}">
                <a16:creationId xmlns:a16="http://schemas.microsoft.com/office/drawing/2014/main" id="{911A3569-D0CE-8596-3013-7ED83C7314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5987" y="2704605"/>
            <a:ext cx="6226013" cy="415339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Grootschalig veenherstel in het Grenspark de Kalmthoutse Heide – Polderke">
            <a:extLst>
              <a:ext uri="{FF2B5EF4-FFF2-40B4-BE49-F238E27FC236}">
                <a16:creationId xmlns:a16="http://schemas.microsoft.com/office/drawing/2014/main" id="{1E1547B8-E965-896B-CE23-0BC80CB66D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2113" y="3078063"/>
            <a:ext cx="6719887" cy="3779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62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anim calcmode="lin" valueType="num">
                                      <p:cBhvr>
                                        <p:cTn id="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6" end="6"/>
                                            </p:txEl>
                                          </p:spTgt>
                                        </p:tgtEl>
                                        <p:attrNameLst>
                                          <p:attrName>style.visibility</p:attrName>
                                        </p:attrNameLst>
                                      </p:cBhvr>
                                      <p:to>
                                        <p:strVal val="visible"/>
                                      </p:to>
                                    </p:set>
                                    <p:animEffect transition="in" filter="fade">
                                      <p:cBhvr>
                                        <p:cTn id="14" dur="1000"/>
                                        <p:tgtEl>
                                          <p:spTgt spid="3">
                                            <p:txEl>
                                              <p:pRg st="6" end="6"/>
                                            </p:txEl>
                                          </p:spTgt>
                                        </p:tgtEl>
                                      </p:cBhvr>
                                    </p:animEffect>
                                    <p:anim calcmode="lin" valueType="num">
                                      <p:cBhvr>
                                        <p:cTn id="1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1000"/>
                                        <p:tgtEl>
                                          <p:spTgt spid="3">
                                            <p:txEl>
                                              <p:pRg st="7" end="7"/>
                                            </p:txEl>
                                          </p:spTgt>
                                        </p:tgtEl>
                                      </p:cBhvr>
                                    </p:animEffect>
                                    <p:anim calcmode="lin" valueType="num">
                                      <p:cBhvr>
                                        <p:cTn id="2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1000"/>
                                        <p:tgtEl>
                                          <p:spTgt spid="3">
                                            <p:txEl>
                                              <p:pRg st="8" end="8"/>
                                            </p:txEl>
                                          </p:spTgt>
                                        </p:tgtEl>
                                      </p:cBhvr>
                                    </p:animEffect>
                                    <p:anim calcmode="lin" valueType="num">
                                      <p:cBhvr>
                                        <p:cTn id="2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
                                            <p:txEl>
                                              <p:pRg st="1" end="1"/>
                                            </p:txEl>
                                          </p:spTgt>
                                        </p:tgtEl>
                                        <p:attrNameLst>
                                          <p:attrName>style.visibility</p:attrName>
                                        </p:attrNameLst>
                                      </p:cBhvr>
                                      <p:to>
                                        <p:strVal val="visible"/>
                                      </p:to>
                                    </p:set>
                                    <p:animEffect transition="in" filter="fade">
                                      <p:cBhvr>
                                        <p:cTn id="40" dur="1000"/>
                                        <p:tgtEl>
                                          <p:spTgt spid="3">
                                            <p:txEl>
                                              <p:pRg st="1" end="1"/>
                                            </p:txEl>
                                          </p:spTgt>
                                        </p:tgtEl>
                                      </p:cBhvr>
                                    </p:animEffect>
                                    <p:anim calcmode="lin" valueType="num">
                                      <p:cBhvr>
                                        <p:cTn id="4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1" end="1"/>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
                                            <p:txEl>
                                              <p:pRg st="2" end="2"/>
                                            </p:txEl>
                                          </p:spTgt>
                                        </p:tgtEl>
                                        <p:attrNameLst>
                                          <p:attrName>style.visibility</p:attrName>
                                        </p:attrNameLst>
                                      </p:cBhvr>
                                      <p:to>
                                        <p:strVal val="visible"/>
                                      </p:to>
                                    </p:set>
                                    <p:animEffect transition="in" filter="fade">
                                      <p:cBhvr>
                                        <p:cTn id="45" dur="1000"/>
                                        <p:tgtEl>
                                          <p:spTgt spid="3">
                                            <p:txEl>
                                              <p:pRg st="2" end="2"/>
                                            </p:txEl>
                                          </p:spTgt>
                                        </p:tgtEl>
                                      </p:cBhvr>
                                    </p:animEffect>
                                    <p:anim calcmode="lin" valueType="num">
                                      <p:cBhvr>
                                        <p:cTn id="4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2" end="2"/>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3">
                                            <p:txEl>
                                              <p:pRg st="3" end="3"/>
                                            </p:txEl>
                                          </p:spTgt>
                                        </p:tgtEl>
                                        <p:attrNameLst>
                                          <p:attrName>style.visibility</p:attrName>
                                        </p:attrNameLst>
                                      </p:cBhvr>
                                      <p:to>
                                        <p:strVal val="visible"/>
                                      </p:to>
                                    </p:set>
                                    <p:animEffect transition="in" filter="fade">
                                      <p:cBhvr>
                                        <p:cTn id="50" dur="1000"/>
                                        <p:tgtEl>
                                          <p:spTgt spid="3">
                                            <p:txEl>
                                              <p:pRg st="3" end="3"/>
                                            </p:txEl>
                                          </p:spTgt>
                                        </p:tgtEl>
                                      </p:cBhvr>
                                    </p:animEffect>
                                    <p:anim calcmode="lin" valueType="num">
                                      <p:cBhvr>
                                        <p:cTn id="5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C8AF76-FEA1-51EC-8A83-7C50123BC891}"/>
              </a:ext>
            </a:extLst>
          </p:cNvPr>
          <p:cNvSpPr>
            <a:spLocks noGrp="1"/>
          </p:cNvSpPr>
          <p:nvPr>
            <p:ph type="title"/>
          </p:nvPr>
        </p:nvSpPr>
        <p:spPr/>
        <p:txBody>
          <a:bodyPr/>
          <a:lstStyle/>
          <a:p>
            <a:r>
              <a:rPr lang="nl-NL" dirty="0"/>
              <a:t>Organisme</a:t>
            </a:r>
          </a:p>
        </p:txBody>
      </p:sp>
      <p:sp>
        <p:nvSpPr>
          <p:cNvPr id="3" name="Tijdelijke aanduiding voor inhoud 2">
            <a:extLst>
              <a:ext uri="{FF2B5EF4-FFF2-40B4-BE49-F238E27FC236}">
                <a16:creationId xmlns:a16="http://schemas.microsoft.com/office/drawing/2014/main" id="{F59D8407-8CD0-AD49-ACF8-51A47358C743}"/>
              </a:ext>
            </a:extLst>
          </p:cNvPr>
          <p:cNvSpPr>
            <a:spLocks noGrp="1"/>
          </p:cNvSpPr>
          <p:nvPr>
            <p:ph idx="1"/>
          </p:nvPr>
        </p:nvSpPr>
        <p:spPr/>
        <p:txBody>
          <a:bodyPr/>
          <a:lstStyle/>
          <a:p>
            <a:endParaRPr lang="nl-NL" dirty="0"/>
          </a:p>
        </p:txBody>
      </p:sp>
      <p:sp>
        <p:nvSpPr>
          <p:cNvPr id="4" name="Tijdelijke aanduiding voor datum 3">
            <a:extLst>
              <a:ext uri="{FF2B5EF4-FFF2-40B4-BE49-F238E27FC236}">
                <a16:creationId xmlns:a16="http://schemas.microsoft.com/office/drawing/2014/main" id="{07E89280-2DA6-6C0E-D767-49E14AA37429}"/>
              </a:ext>
            </a:extLst>
          </p:cNvPr>
          <p:cNvSpPr>
            <a:spLocks noGrp="1"/>
          </p:cNvSpPr>
          <p:nvPr>
            <p:ph type="dt" sz="half" idx="10"/>
          </p:nvPr>
        </p:nvSpPr>
        <p:spPr/>
        <p:txBody>
          <a:bodyPr/>
          <a:lstStyle/>
          <a:p>
            <a:fld id="{1F360904-632D-4428-B762-9ED2B3079DE4}" type="datetime1">
              <a:rPr lang="nl-NL" noProof="0" smtClean="0"/>
              <a:t>15-6-2022</a:t>
            </a:fld>
            <a:endParaRPr lang="nl-NL" noProof="0"/>
          </a:p>
        </p:txBody>
      </p:sp>
      <p:sp>
        <p:nvSpPr>
          <p:cNvPr id="6" name="Tijdelijke aanduiding voor dianummer 5">
            <a:extLst>
              <a:ext uri="{FF2B5EF4-FFF2-40B4-BE49-F238E27FC236}">
                <a16:creationId xmlns:a16="http://schemas.microsoft.com/office/drawing/2014/main" id="{27E835D6-7E9A-B734-CAD1-F489178BB43B}"/>
              </a:ext>
            </a:extLst>
          </p:cNvPr>
          <p:cNvSpPr>
            <a:spLocks noGrp="1"/>
          </p:cNvSpPr>
          <p:nvPr>
            <p:ph type="sldNum" sz="quarter" idx="12"/>
          </p:nvPr>
        </p:nvSpPr>
        <p:spPr/>
        <p:txBody>
          <a:bodyPr/>
          <a:lstStyle/>
          <a:p>
            <a:fld id="{45B76B8B-DE07-48A4-9913-B57A52F2F853}" type="slidenum">
              <a:rPr lang="nl-NL" noProof="0" smtClean="0"/>
              <a:t>16</a:t>
            </a:fld>
            <a:endParaRPr lang="nl-NL" noProof="0"/>
          </a:p>
        </p:txBody>
      </p:sp>
      <p:pic>
        <p:nvPicPr>
          <p:cNvPr id="8194" name="Picture 2">
            <a:extLst>
              <a:ext uri="{FF2B5EF4-FFF2-40B4-BE49-F238E27FC236}">
                <a16:creationId xmlns:a16="http://schemas.microsoft.com/office/drawing/2014/main" id="{9435A1EC-543D-93B9-8013-E8EFAC5FE3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418" y="1653099"/>
            <a:ext cx="4744805" cy="438162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a:extLst>
              <a:ext uri="{FF2B5EF4-FFF2-40B4-BE49-F238E27FC236}">
                <a16:creationId xmlns:a16="http://schemas.microsoft.com/office/drawing/2014/main" id="{50A2E144-F1D3-AEA0-D802-A4526BE27F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5491" y="1653099"/>
            <a:ext cx="6560718" cy="4369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190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9117C4-7FCB-48B8-92E2-49F281744365}"/>
              </a:ext>
            </a:extLst>
          </p:cNvPr>
          <p:cNvSpPr>
            <a:spLocks noGrp="1"/>
          </p:cNvSpPr>
          <p:nvPr>
            <p:ph type="title"/>
          </p:nvPr>
        </p:nvSpPr>
        <p:spPr/>
        <p:txBody>
          <a:bodyPr/>
          <a:lstStyle/>
          <a:p>
            <a:r>
              <a:rPr lang="nl-NL" dirty="0"/>
              <a:t>Organisme</a:t>
            </a:r>
          </a:p>
        </p:txBody>
      </p:sp>
      <p:sp>
        <p:nvSpPr>
          <p:cNvPr id="3" name="Tijdelijke aanduiding voor inhoud 2">
            <a:extLst>
              <a:ext uri="{FF2B5EF4-FFF2-40B4-BE49-F238E27FC236}">
                <a16:creationId xmlns:a16="http://schemas.microsoft.com/office/drawing/2014/main" id="{9E34C842-C975-5D02-70BA-65E0507F9C96}"/>
              </a:ext>
            </a:extLst>
          </p:cNvPr>
          <p:cNvSpPr>
            <a:spLocks noGrp="1"/>
          </p:cNvSpPr>
          <p:nvPr>
            <p:ph idx="1"/>
          </p:nvPr>
        </p:nvSpPr>
        <p:spPr/>
        <p:txBody>
          <a:bodyPr/>
          <a:lstStyle/>
          <a:p>
            <a:endParaRPr lang="nl-NL"/>
          </a:p>
        </p:txBody>
      </p:sp>
      <p:sp>
        <p:nvSpPr>
          <p:cNvPr id="4" name="Tijdelijke aanduiding voor datum 3">
            <a:extLst>
              <a:ext uri="{FF2B5EF4-FFF2-40B4-BE49-F238E27FC236}">
                <a16:creationId xmlns:a16="http://schemas.microsoft.com/office/drawing/2014/main" id="{EA2292BF-12D0-51E2-ED9F-08BAED47F960}"/>
              </a:ext>
            </a:extLst>
          </p:cNvPr>
          <p:cNvSpPr>
            <a:spLocks noGrp="1"/>
          </p:cNvSpPr>
          <p:nvPr>
            <p:ph type="dt" sz="half" idx="10"/>
          </p:nvPr>
        </p:nvSpPr>
        <p:spPr/>
        <p:txBody>
          <a:bodyPr/>
          <a:lstStyle/>
          <a:p>
            <a:fld id="{1F360904-632D-4428-B762-9ED2B3079DE4}" type="datetime1">
              <a:rPr lang="nl-NL" noProof="0" smtClean="0"/>
              <a:t>15-6-2022</a:t>
            </a:fld>
            <a:endParaRPr lang="nl-NL" noProof="0"/>
          </a:p>
        </p:txBody>
      </p:sp>
      <p:sp>
        <p:nvSpPr>
          <p:cNvPr id="6" name="Tijdelijke aanduiding voor dianummer 5">
            <a:extLst>
              <a:ext uri="{FF2B5EF4-FFF2-40B4-BE49-F238E27FC236}">
                <a16:creationId xmlns:a16="http://schemas.microsoft.com/office/drawing/2014/main" id="{661631D4-C49E-A8C1-FEDA-D710EE6B881E}"/>
              </a:ext>
            </a:extLst>
          </p:cNvPr>
          <p:cNvSpPr>
            <a:spLocks noGrp="1"/>
          </p:cNvSpPr>
          <p:nvPr>
            <p:ph type="sldNum" sz="quarter" idx="12"/>
          </p:nvPr>
        </p:nvSpPr>
        <p:spPr/>
        <p:txBody>
          <a:bodyPr/>
          <a:lstStyle/>
          <a:p>
            <a:fld id="{45B76B8B-DE07-48A4-9913-B57A52F2F853}" type="slidenum">
              <a:rPr lang="nl-NL" noProof="0" smtClean="0"/>
              <a:t>17</a:t>
            </a:fld>
            <a:endParaRPr lang="nl-NL" noProof="0"/>
          </a:p>
        </p:txBody>
      </p:sp>
      <p:pic>
        <p:nvPicPr>
          <p:cNvPr id="9218" name="Picture 2">
            <a:extLst>
              <a:ext uri="{FF2B5EF4-FFF2-40B4-BE49-F238E27FC236}">
                <a16:creationId xmlns:a16="http://schemas.microsoft.com/office/drawing/2014/main" id="{594B4F1C-2E31-88C1-5F0F-AB48E200DF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849" y="1653098"/>
            <a:ext cx="4263136" cy="4393975"/>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a:extLst>
              <a:ext uri="{FF2B5EF4-FFF2-40B4-BE49-F238E27FC236}">
                <a16:creationId xmlns:a16="http://schemas.microsoft.com/office/drawing/2014/main" id="{34975155-6629-6054-C9C3-C0572F857A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3349" y="1653099"/>
            <a:ext cx="5909514" cy="4437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623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2C27AA-3D95-1AC7-7A9F-F5ADD90CCA2A}"/>
              </a:ext>
            </a:extLst>
          </p:cNvPr>
          <p:cNvSpPr>
            <a:spLocks noGrp="1"/>
          </p:cNvSpPr>
          <p:nvPr>
            <p:ph type="title"/>
          </p:nvPr>
        </p:nvSpPr>
        <p:spPr/>
        <p:txBody>
          <a:bodyPr/>
          <a:lstStyle/>
          <a:p>
            <a:r>
              <a:rPr lang="nl-NL" dirty="0"/>
              <a:t>Organisme?</a:t>
            </a:r>
          </a:p>
        </p:txBody>
      </p:sp>
      <p:sp>
        <p:nvSpPr>
          <p:cNvPr id="3" name="Tijdelijke aanduiding voor inhoud 2">
            <a:extLst>
              <a:ext uri="{FF2B5EF4-FFF2-40B4-BE49-F238E27FC236}">
                <a16:creationId xmlns:a16="http://schemas.microsoft.com/office/drawing/2014/main" id="{867A220A-4DF0-4860-EA5C-DEB7A59DF00D}"/>
              </a:ext>
            </a:extLst>
          </p:cNvPr>
          <p:cNvSpPr>
            <a:spLocks noGrp="1"/>
          </p:cNvSpPr>
          <p:nvPr>
            <p:ph idx="1"/>
          </p:nvPr>
        </p:nvSpPr>
        <p:spPr/>
        <p:txBody>
          <a:bodyPr/>
          <a:lstStyle/>
          <a:p>
            <a:endParaRPr lang="nl-NL" dirty="0"/>
          </a:p>
        </p:txBody>
      </p:sp>
      <p:sp>
        <p:nvSpPr>
          <p:cNvPr id="4" name="Tijdelijke aanduiding voor datum 3">
            <a:extLst>
              <a:ext uri="{FF2B5EF4-FFF2-40B4-BE49-F238E27FC236}">
                <a16:creationId xmlns:a16="http://schemas.microsoft.com/office/drawing/2014/main" id="{A310F60B-E9C2-16D9-33EC-068277D8843B}"/>
              </a:ext>
            </a:extLst>
          </p:cNvPr>
          <p:cNvSpPr>
            <a:spLocks noGrp="1"/>
          </p:cNvSpPr>
          <p:nvPr>
            <p:ph type="dt" sz="half" idx="10"/>
          </p:nvPr>
        </p:nvSpPr>
        <p:spPr/>
        <p:txBody>
          <a:bodyPr/>
          <a:lstStyle/>
          <a:p>
            <a:fld id="{1F360904-632D-4428-B762-9ED2B3079DE4}" type="datetime1">
              <a:rPr lang="nl-NL" noProof="0" smtClean="0"/>
              <a:t>15-6-2022</a:t>
            </a:fld>
            <a:endParaRPr lang="nl-NL" noProof="0"/>
          </a:p>
        </p:txBody>
      </p:sp>
      <p:sp>
        <p:nvSpPr>
          <p:cNvPr id="6" name="Tijdelijke aanduiding voor dianummer 5">
            <a:extLst>
              <a:ext uri="{FF2B5EF4-FFF2-40B4-BE49-F238E27FC236}">
                <a16:creationId xmlns:a16="http://schemas.microsoft.com/office/drawing/2014/main" id="{537958DA-445D-D945-A37C-7E0527D2141D}"/>
              </a:ext>
            </a:extLst>
          </p:cNvPr>
          <p:cNvSpPr>
            <a:spLocks noGrp="1"/>
          </p:cNvSpPr>
          <p:nvPr>
            <p:ph type="sldNum" sz="quarter" idx="12"/>
          </p:nvPr>
        </p:nvSpPr>
        <p:spPr/>
        <p:txBody>
          <a:bodyPr/>
          <a:lstStyle/>
          <a:p>
            <a:fld id="{45B76B8B-DE07-48A4-9913-B57A52F2F853}" type="slidenum">
              <a:rPr lang="nl-NL" noProof="0" smtClean="0"/>
              <a:t>18</a:t>
            </a:fld>
            <a:endParaRPr lang="nl-NL" noProof="0"/>
          </a:p>
        </p:txBody>
      </p:sp>
      <p:pic>
        <p:nvPicPr>
          <p:cNvPr id="7170" name="Picture 2">
            <a:extLst>
              <a:ext uri="{FF2B5EF4-FFF2-40B4-BE49-F238E27FC236}">
                <a16:creationId xmlns:a16="http://schemas.microsoft.com/office/drawing/2014/main" id="{354815D6-D57B-1964-B669-113E719650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4130" y="1566862"/>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a:extLst>
              <a:ext uri="{FF2B5EF4-FFF2-40B4-BE49-F238E27FC236}">
                <a16:creationId xmlns:a16="http://schemas.microsoft.com/office/drawing/2014/main" id="{ADB98B2D-F00E-2278-6465-F22C9791F4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1050" y="1566862"/>
            <a:ext cx="3419475" cy="4562475"/>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a:extLst>
              <a:ext uri="{FF2B5EF4-FFF2-40B4-BE49-F238E27FC236}">
                <a16:creationId xmlns:a16="http://schemas.microsoft.com/office/drawing/2014/main" id="{3C7F27A3-F330-3ABA-623C-3A1EF66B38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475" y="2630588"/>
            <a:ext cx="4690397" cy="3517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90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D7F7B6-1E31-C41A-6E3A-062E6D8F42AA}"/>
              </a:ext>
            </a:extLst>
          </p:cNvPr>
          <p:cNvSpPr>
            <a:spLocks noGrp="1"/>
          </p:cNvSpPr>
          <p:nvPr>
            <p:ph type="title"/>
          </p:nvPr>
        </p:nvSpPr>
        <p:spPr/>
        <p:txBody>
          <a:bodyPr/>
          <a:lstStyle/>
          <a:p>
            <a:r>
              <a:rPr lang="nl-NL" dirty="0"/>
              <a:t>Organisme</a:t>
            </a:r>
          </a:p>
        </p:txBody>
      </p:sp>
      <p:sp>
        <p:nvSpPr>
          <p:cNvPr id="3" name="Tijdelijke aanduiding voor inhoud 2">
            <a:extLst>
              <a:ext uri="{FF2B5EF4-FFF2-40B4-BE49-F238E27FC236}">
                <a16:creationId xmlns:a16="http://schemas.microsoft.com/office/drawing/2014/main" id="{3C337CF0-FCBB-A20C-CBF5-1C1E60CD2C6E}"/>
              </a:ext>
            </a:extLst>
          </p:cNvPr>
          <p:cNvSpPr>
            <a:spLocks noGrp="1"/>
          </p:cNvSpPr>
          <p:nvPr>
            <p:ph idx="1"/>
          </p:nvPr>
        </p:nvSpPr>
        <p:spPr/>
        <p:txBody>
          <a:bodyPr/>
          <a:lstStyle/>
          <a:p>
            <a:endParaRPr lang="nl-NL"/>
          </a:p>
        </p:txBody>
      </p:sp>
      <p:sp>
        <p:nvSpPr>
          <p:cNvPr id="4" name="Tijdelijke aanduiding voor datum 3">
            <a:extLst>
              <a:ext uri="{FF2B5EF4-FFF2-40B4-BE49-F238E27FC236}">
                <a16:creationId xmlns:a16="http://schemas.microsoft.com/office/drawing/2014/main" id="{5385F0C3-DCB2-CD9A-003C-BB602D174D2E}"/>
              </a:ext>
            </a:extLst>
          </p:cNvPr>
          <p:cNvSpPr>
            <a:spLocks noGrp="1"/>
          </p:cNvSpPr>
          <p:nvPr>
            <p:ph type="dt" sz="half" idx="10"/>
          </p:nvPr>
        </p:nvSpPr>
        <p:spPr/>
        <p:txBody>
          <a:bodyPr/>
          <a:lstStyle/>
          <a:p>
            <a:fld id="{1F360904-632D-4428-B762-9ED2B3079DE4}" type="datetime1">
              <a:rPr lang="nl-NL" noProof="0" smtClean="0"/>
              <a:t>15-6-2022</a:t>
            </a:fld>
            <a:endParaRPr lang="nl-NL" noProof="0"/>
          </a:p>
        </p:txBody>
      </p:sp>
      <p:sp>
        <p:nvSpPr>
          <p:cNvPr id="6" name="Tijdelijke aanduiding voor dianummer 5">
            <a:extLst>
              <a:ext uri="{FF2B5EF4-FFF2-40B4-BE49-F238E27FC236}">
                <a16:creationId xmlns:a16="http://schemas.microsoft.com/office/drawing/2014/main" id="{6310CE27-1EC6-0957-384D-691DD335128B}"/>
              </a:ext>
            </a:extLst>
          </p:cNvPr>
          <p:cNvSpPr>
            <a:spLocks noGrp="1"/>
          </p:cNvSpPr>
          <p:nvPr>
            <p:ph type="sldNum" sz="quarter" idx="12"/>
          </p:nvPr>
        </p:nvSpPr>
        <p:spPr/>
        <p:txBody>
          <a:bodyPr/>
          <a:lstStyle/>
          <a:p>
            <a:fld id="{45B76B8B-DE07-48A4-9913-B57A52F2F853}" type="slidenum">
              <a:rPr lang="nl-NL" noProof="0" smtClean="0"/>
              <a:t>19</a:t>
            </a:fld>
            <a:endParaRPr lang="nl-NL" noProof="0"/>
          </a:p>
        </p:txBody>
      </p:sp>
      <p:pic>
        <p:nvPicPr>
          <p:cNvPr id="10242" name="Picture 2" descr="Witte snavelbies - Wikipedia">
            <a:extLst>
              <a:ext uri="{FF2B5EF4-FFF2-40B4-BE49-F238E27FC236}">
                <a16:creationId xmlns:a16="http://schemas.microsoft.com/office/drawing/2014/main" id="{7EA30720-6C73-041D-19F3-BDFB403320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4924" y="998083"/>
            <a:ext cx="4343400" cy="515982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Witte snavelbies - Rhynchospora alba">
            <a:extLst>
              <a:ext uri="{FF2B5EF4-FFF2-40B4-BE49-F238E27FC236}">
                <a16:creationId xmlns:a16="http://schemas.microsoft.com/office/drawing/2014/main" id="{B1D94AFE-CB18-B993-EF97-1EFA78D81C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618" y="950731"/>
            <a:ext cx="4241182" cy="5178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335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7A4B0F-741E-CE57-DDCD-8E99C1E2991F}"/>
              </a:ext>
            </a:extLst>
          </p:cNvPr>
          <p:cNvSpPr>
            <a:spLocks noGrp="1"/>
          </p:cNvSpPr>
          <p:nvPr>
            <p:ph type="title"/>
          </p:nvPr>
        </p:nvSpPr>
        <p:spPr/>
        <p:txBody>
          <a:bodyPr>
            <a:normAutofit/>
          </a:bodyPr>
          <a:lstStyle/>
          <a:p>
            <a:r>
              <a:rPr lang="nl-NL" dirty="0"/>
              <a:t>Planning voor vandaag</a:t>
            </a:r>
          </a:p>
        </p:txBody>
      </p:sp>
      <p:sp>
        <p:nvSpPr>
          <p:cNvPr id="3" name="Tijdelijke aanduiding voor inhoud 2">
            <a:extLst>
              <a:ext uri="{FF2B5EF4-FFF2-40B4-BE49-F238E27FC236}">
                <a16:creationId xmlns:a16="http://schemas.microsoft.com/office/drawing/2014/main" id="{C77FD66D-BED6-1144-BF2B-9987231B0512}"/>
              </a:ext>
            </a:extLst>
          </p:cNvPr>
          <p:cNvSpPr>
            <a:spLocks noGrp="1"/>
          </p:cNvSpPr>
          <p:nvPr>
            <p:ph idx="1"/>
          </p:nvPr>
        </p:nvSpPr>
        <p:spPr>
          <a:xfrm>
            <a:off x="1069848" y="2320412"/>
            <a:ext cx="10058400" cy="3851787"/>
          </a:xfrm>
        </p:spPr>
        <p:txBody>
          <a:bodyPr>
            <a:normAutofit/>
          </a:bodyPr>
          <a:lstStyle/>
          <a:p>
            <a:r>
              <a:rPr lang="nl-NL" sz="2400" dirty="0"/>
              <a:t>Leerdoelen</a:t>
            </a:r>
          </a:p>
          <a:p>
            <a:r>
              <a:rPr lang="nl-NL" sz="2400" dirty="0"/>
              <a:t>Uitleg beekdalen </a:t>
            </a:r>
          </a:p>
          <a:p>
            <a:r>
              <a:rPr lang="nl-NL" sz="2400" dirty="0"/>
              <a:t>Presentaties trede 2</a:t>
            </a:r>
          </a:p>
          <a:p>
            <a:r>
              <a:rPr lang="nl-NL" sz="2400" dirty="0"/>
              <a:t>Uitleg heiden en vennen</a:t>
            </a:r>
          </a:p>
          <a:p>
            <a:r>
              <a:rPr lang="nl-NL" sz="2400" dirty="0"/>
              <a:t>Verder werken trede 8</a:t>
            </a:r>
          </a:p>
          <a:p>
            <a:endParaRPr lang="nl-NL" dirty="0"/>
          </a:p>
          <a:p>
            <a:pPr marL="0" indent="0">
              <a:buNone/>
            </a:pPr>
            <a:endParaRPr lang="nl-NL" dirty="0"/>
          </a:p>
        </p:txBody>
      </p:sp>
      <p:sp>
        <p:nvSpPr>
          <p:cNvPr id="4" name="Tijdelijke aanduiding voor datum 3">
            <a:extLst>
              <a:ext uri="{FF2B5EF4-FFF2-40B4-BE49-F238E27FC236}">
                <a16:creationId xmlns:a16="http://schemas.microsoft.com/office/drawing/2014/main" id="{D335AE37-1450-9F21-0E1C-83F0E803D702}"/>
              </a:ext>
            </a:extLst>
          </p:cNvPr>
          <p:cNvSpPr>
            <a:spLocks noGrp="1"/>
          </p:cNvSpPr>
          <p:nvPr>
            <p:ph type="dt" sz="half" idx="10"/>
          </p:nvPr>
        </p:nvSpPr>
        <p:spPr/>
        <p:txBody>
          <a:bodyPr>
            <a:normAutofit/>
          </a:bodyPr>
          <a:lstStyle/>
          <a:p>
            <a:pPr>
              <a:spcAft>
                <a:spcPts val="600"/>
              </a:spcAft>
            </a:pPr>
            <a:fld id="{1F360904-632D-4428-B762-9ED2B3079DE4}" type="datetime1">
              <a:rPr lang="nl-NL" noProof="0" smtClean="0"/>
              <a:pPr>
                <a:spcAft>
                  <a:spcPts val="600"/>
                </a:spcAft>
              </a:pPr>
              <a:t>15-6-2022</a:t>
            </a:fld>
            <a:endParaRPr lang="nl-NL" noProof="0"/>
          </a:p>
        </p:txBody>
      </p:sp>
      <p:sp>
        <p:nvSpPr>
          <p:cNvPr id="6" name="Tijdelijke aanduiding voor dianummer 5">
            <a:extLst>
              <a:ext uri="{FF2B5EF4-FFF2-40B4-BE49-F238E27FC236}">
                <a16:creationId xmlns:a16="http://schemas.microsoft.com/office/drawing/2014/main" id="{4A2D0143-CF0E-ED14-7362-BB32A6FD5696}"/>
              </a:ext>
            </a:extLst>
          </p:cNvPr>
          <p:cNvSpPr>
            <a:spLocks noGrp="1"/>
          </p:cNvSpPr>
          <p:nvPr>
            <p:ph type="sldNum" sz="quarter" idx="12"/>
          </p:nvPr>
        </p:nvSpPr>
        <p:spPr/>
        <p:txBody>
          <a:bodyPr>
            <a:normAutofit/>
          </a:bodyPr>
          <a:lstStyle/>
          <a:p>
            <a:pPr>
              <a:spcAft>
                <a:spcPts val="600"/>
              </a:spcAft>
            </a:pPr>
            <a:fld id="{45B76B8B-DE07-48A4-9913-B57A52F2F853}" type="slidenum">
              <a:rPr lang="nl-NL" noProof="0" smtClean="0"/>
              <a:pPr>
                <a:spcAft>
                  <a:spcPts val="600"/>
                </a:spcAft>
              </a:pPr>
              <a:t>2</a:t>
            </a:fld>
            <a:endParaRPr lang="nl-NL" noProof="0"/>
          </a:p>
        </p:txBody>
      </p:sp>
    </p:spTree>
    <p:extLst>
      <p:ext uri="{BB962C8B-B14F-4D97-AF65-F5344CB8AC3E}">
        <p14:creationId xmlns:p14="http://schemas.microsoft.com/office/powerpoint/2010/main" val="355708489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5C25E9-8BBB-67F2-4F8D-A8BD0761640E}"/>
              </a:ext>
            </a:extLst>
          </p:cNvPr>
          <p:cNvSpPr>
            <a:spLocks noGrp="1"/>
          </p:cNvSpPr>
          <p:nvPr>
            <p:ph type="title"/>
          </p:nvPr>
        </p:nvSpPr>
        <p:spPr/>
        <p:txBody>
          <a:bodyPr/>
          <a:lstStyle/>
          <a:p>
            <a:r>
              <a:rPr lang="nl-NL" dirty="0"/>
              <a:t>Heide en vennen: ver-thema’s</a:t>
            </a:r>
          </a:p>
        </p:txBody>
      </p:sp>
      <p:sp>
        <p:nvSpPr>
          <p:cNvPr id="3" name="Tijdelijke aanduiding voor inhoud 2">
            <a:extLst>
              <a:ext uri="{FF2B5EF4-FFF2-40B4-BE49-F238E27FC236}">
                <a16:creationId xmlns:a16="http://schemas.microsoft.com/office/drawing/2014/main" id="{CCF4DF8F-D769-A806-F574-71938679DB4C}"/>
              </a:ext>
            </a:extLst>
          </p:cNvPr>
          <p:cNvSpPr>
            <a:spLocks noGrp="1"/>
          </p:cNvSpPr>
          <p:nvPr>
            <p:ph idx="1"/>
          </p:nvPr>
        </p:nvSpPr>
        <p:spPr/>
        <p:txBody>
          <a:bodyPr/>
          <a:lstStyle/>
          <a:p>
            <a:r>
              <a:rPr lang="nl-NL" sz="2400" dirty="0"/>
              <a:t>Vergrassing</a:t>
            </a:r>
          </a:p>
          <a:p>
            <a:r>
              <a:rPr lang="nl-NL" sz="2400" dirty="0"/>
              <a:t>Verruiging </a:t>
            </a:r>
            <a:r>
              <a:rPr lang="nl-NL" sz="2400" dirty="0">
                <a:sym typeface="Wingdings" panose="05000000000000000000" pitchFamily="2" charset="2"/>
              </a:rPr>
              <a:t> </a:t>
            </a:r>
            <a:r>
              <a:rPr lang="nl-NL" sz="2400" dirty="0" err="1">
                <a:sym typeface="Wingdings" panose="05000000000000000000" pitchFamily="2" charset="2"/>
              </a:rPr>
              <a:t>climac</a:t>
            </a:r>
            <a:r>
              <a:rPr lang="nl-NL" sz="2400" dirty="0">
                <a:sym typeface="Wingdings" panose="05000000000000000000" pitchFamily="2" charset="2"/>
              </a:rPr>
              <a:t> ecosysteem</a:t>
            </a:r>
            <a:endParaRPr lang="nl-NL" sz="2400" dirty="0"/>
          </a:p>
          <a:p>
            <a:r>
              <a:rPr lang="nl-NL" sz="2400" dirty="0"/>
              <a:t>Verdroging </a:t>
            </a:r>
            <a:r>
              <a:rPr lang="nl-NL" sz="2400" dirty="0">
                <a:sym typeface="Wingdings" panose="05000000000000000000" pitchFamily="2" charset="2"/>
              </a:rPr>
              <a:t></a:t>
            </a:r>
            <a:r>
              <a:rPr lang="nl-NL" sz="2400" dirty="0"/>
              <a:t>Verzuring </a:t>
            </a:r>
            <a:r>
              <a:rPr lang="nl-NL" sz="2400" dirty="0">
                <a:sym typeface="Wingdings" panose="05000000000000000000" pitchFamily="2" charset="2"/>
              </a:rPr>
              <a:t> Pitrus neemt toe </a:t>
            </a:r>
            <a:r>
              <a:rPr lang="nl-NL" sz="2400" dirty="0"/>
              <a:t> </a:t>
            </a:r>
          </a:p>
          <a:p>
            <a:r>
              <a:rPr lang="nl-NL" sz="2400" dirty="0"/>
              <a:t>Vermesting </a:t>
            </a:r>
            <a:r>
              <a:rPr lang="nl-NL" sz="2400" dirty="0">
                <a:sym typeface="Wingdings" panose="05000000000000000000" pitchFamily="2" charset="2"/>
              </a:rPr>
              <a:t> Pitrus neemt toe</a:t>
            </a:r>
            <a:endParaRPr lang="nl-NL" sz="2400" dirty="0"/>
          </a:p>
          <a:p>
            <a:endParaRPr lang="nl-NL" sz="2400" dirty="0"/>
          </a:p>
        </p:txBody>
      </p:sp>
      <p:sp>
        <p:nvSpPr>
          <p:cNvPr id="4" name="Tijdelijke aanduiding voor datum 3">
            <a:extLst>
              <a:ext uri="{FF2B5EF4-FFF2-40B4-BE49-F238E27FC236}">
                <a16:creationId xmlns:a16="http://schemas.microsoft.com/office/drawing/2014/main" id="{D88E1C31-84E0-5BF9-82CD-F4F32ED79D74}"/>
              </a:ext>
            </a:extLst>
          </p:cNvPr>
          <p:cNvSpPr>
            <a:spLocks noGrp="1"/>
          </p:cNvSpPr>
          <p:nvPr>
            <p:ph type="dt" sz="half" idx="10"/>
          </p:nvPr>
        </p:nvSpPr>
        <p:spPr/>
        <p:txBody>
          <a:bodyPr/>
          <a:lstStyle/>
          <a:p>
            <a:fld id="{1F360904-632D-4428-B762-9ED2B3079DE4}" type="datetime1">
              <a:rPr lang="nl-NL" noProof="0" smtClean="0"/>
              <a:t>15-6-2022</a:t>
            </a:fld>
            <a:endParaRPr lang="nl-NL" noProof="0"/>
          </a:p>
        </p:txBody>
      </p:sp>
      <p:sp>
        <p:nvSpPr>
          <p:cNvPr id="6" name="Tijdelijke aanduiding voor dianummer 5">
            <a:extLst>
              <a:ext uri="{FF2B5EF4-FFF2-40B4-BE49-F238E27FC236}">
                <a16:creationId xmlns:a16="http://schemas.microsoft.com/office/drawing/2014/main" id="{128BDAB3-1FE1-92C4-B9D3-38BB92549E37}"/>
              </a:ext>
            </a:extLst>
          </p:cNvPr>
          <p:cNvSpPr>
            <a:spLocks noGrp="1"/>
          </p:cNvSpPr>
          <p:nvPr>
            <p:ph type="sldNum" sz="quarter" idx="12"/>
          </p:nvPr>
        </p:nvSpPr>
        <p:spPr/>
        <p:txBody>
          <a:bodyPr/>
          <a:lstStyle/>
          <a:p>
            <a:fld id="{45B76B8B-DE07-48A4-9913-B57A52F2F853}" type="slidenum">
              <a:rPr lang="nl-NL" noProof="0" smtClean="0"/>
              <a:t>20</a:t>
            </a:fld>
            <a:endParaRPr lang="nl-NL" noProof="0"/>
          </a:p>
        </p:txBody>
      </p:sp>
    </p:spTree>
    <p:extLst>
      <p:ext uri="{BB962C8B-B14F-4D97-AF65-F5344CB8AC3E}">
        <p14:creationId xmlns:p14="http://schemas.microsoft.com/office/powerpoint/2010/main" val="1352406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3DF2FC-1DD5-BA58-C6F6-30C7772B4F57}"/>
              </a:ext>
            </a:extLst>
          </p:cNvPr>
          <p:cNvSpPr>
            <a:spLocks noGrp="1"/>
          </p:cNvSpPr>
          <p:nvPr>
            <p:ph type="title"/>
          </p:nvPr>
        </p:nvSpPr>
        <p:spPr/>
        <p:txBody>
          <a:bodyPr/>
          <a:lstStyle/>
          <a:p>
            <a:r>
              <a:rPr lang="nl-NL" dirty="0"/>
              <a:t>Leerdoelen</a:t>
            </a:r>
          </a:p>
        </p:txBody>
      </p:sp>
      <p:sp>
        <p:nvSpPr>
          <p:cNvPr id="3" name="Tijdelijke aanduiding voor inhoud 2">
            <a:extLst>
              <a:ext uri="{FF2B5EF4-FFF2-40B4-BE49-F238E27FC236}">
                <a16:creationId xmlns:a16="http://schemas.microsoft.com/office/drawing/2014/main" id="{61F66153-7C98-90A0-24CC-24CB8433ED9D}"/>
              </a:ext>
            </a:extLst>
          </p:cNvPr>
          <p:cNvSpPr>
            <a:spLocks noGrp="1"/>
          </p:cNvSpPr>
          <p:nvPr>
            <p:ph idx="1"/>
          </p:nvPr>
        </p:nvSpPr>
        <p:spPr>
          <a:xfrm>
            <a:off x="1371600" y="1778000"/>
            <a:ext cx="9601200" cy="3581400"/>
          </a:xfrm>
        </p:spPr>
        <p:txBody>
          <a:bodyPr>
            <a:normAutofit/>
          </a:bodyPr>
          <a:lstStyle/>
          <a:p>
            <a:r>
              <a:rPr lang="nl-NL" sz="2400" dirty="0"/>
              <a:t>Aan het einde van de les kan je: </a:t>
            </a:r>
          </a:p>
          <a:p>
            <a:pPr lvl="1"/>
            <a:r>
              <a:rPr lang="nl-NL" sz="2400" dirty="0"/>
              <a:t>Uitleggen wat de indicatoren van het natuurdoeltype beekdalen inhouden</a:t>
            </a:r>
          </a:p>
          <a:p>
            <a:pPr lvl="1"/>
            <a:r>
              <a:rPr lang="nl-NL" sz="2400" dirty="0"/>
              <a:t>Benoemen welke ver-thema’s het natuurdoeltype beekdalen bedreigen, en hoe dit te herkennen is.</a:t>
            </a:r>
          </a:p>
          <a:p>
            <a:pPr lvl="1"/>
            <a:r>
              <a:rPr lang="nl-NL" sz="2400" dirty="0"/>
              <a:t>Uitleggen wat de indicatoren van het natuurdoeltype heide en vennen inhouden</a:t>
            </a:r>
          </a:p>
          <a:p>
            <a:pPr lvl="1"/>
            <a:r>
              <a:rPr lang="nl-NL" sz="2400" dirty="0"/>
              <a:t>Benoemen welke ver-thema’s het natuurdoeltype heide en vennen bedreigen, en hoe dit te herkennen is.</a:t>
            </a:r>
          </a:p>
          <a:p>
            <a:pPr lvl="1"/>
            <a:endParaRPr lang="nl-NL" sz="2400" dirty="0"/>
          </a:p>
        </p:txBody>
      </p:sp>
      <p:sp>
        <p:nvSpPr>
          <p:cNvPr id="4" name="Tijdelijke aanduiding voor datum 3">
            <a:extLst>
              <a:ext uri="{FF2B5EF4-FFF2-40B4-BE49-F238E27FC236}">
                <a16:creationId xmlns:a16="http://schemas.microsoft.com/office/drawing/2014/main" id="{67F7C19D-28EF-0117-CDC8-954FCB41DFCF}"/>
              </a:ext>
            </a:extLst>
          </p:cNvPr>
          <p:cNvSpPr>
            <a:spLocks noGrp="1"/>
          </p:cNvSpPr>
          <p:nvPr>
            <p:ph type="dt" sz="half" idx="10"/>
          </p:nvPr>
        </p:nvSpPr>
        <p:spPr/>
        <p:txBody>
          <a:bodyPr/>
          <a:lstStyle/>
          <a:p>
            <a:fld id="{1F360904-632D-4428-B762-9ED2B3079DE4}" type="datetime1">
              <a:rPr lang="nl-NL" noProof="0" smtClean="0"/>
              <a:t>15-6-2022</a:t>
            </a:fld>
            <a:endParaRPr lang="nl-NL" noProof="0"/>
          </a:p>
        </p:txBody>
      </p:sp>
      <p:sp>
        <p:nvSpPr>
          <p:cNvPr id="5" name="Tijdelijke aanduiding voor voettekst 4">
            <a:extLst>
              <a:ext uri="{FF2B5EF4-FFF2-40B4-BE49-F238E27FC236}">
                <a16:creationId xmlns:a16="http://schemas.microsoft.com/office/drawing/2014/main" id="{D6F3DEFE-1ED1-2D45-CAD4-E50F5C7FF512}"/>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8FC41A11-246D-AFFA-0E7F-25F944C140ED}"/>
              </a:ext>
            </a:extLst>
          </p:cNvPr>
          <p:cNvSpPr>
            <a:spLocks noGrp="1"/>
          </p:cNvSpPr>
          <p:nvPr>
            <p:ph type="sldNum" sz="quarter" idx="12"/>
          </p:nvPr>
        </p:nvSpPr>
        <p:spPr/>
        <p:txBody>
          <a:bodyPr/>
          <a:lstStyle/>
          <a:p>
            <a:fld id="{45B76B8B-DE07-48A4-9913-B57A52F2F853}" type="slidenum">
              <a:rPr lang="nl-NL" noProof="0" smtClean="0"/>
              <a:t>3</a:t>
            </a:fld>
            <a:endParaRPr lang="nl-NL" noProof="0"/>
          </a:p>
        </p:txBody>
      </p:sp>
    </p:spTree>
    <p:extLst>
      <p:ext uri="{BB962C8B-B14F-4D97-AF65-F5344CB8AC3E}">
        <p14:creationId xmlns:p14="http://schemas.microsoft.com/office/powerpoint/2010/main" val="2148197246"/>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D335AE37-1450-9F21-0E1C-83F0E803D702}"/>
              </a:ext>
            </a:extLst>
          </p:cNvPr>
          <p:cNvSpPr>
            <a:spLocks noGrp="1"/>
          </p:cNvSpPr>
          <p:nvPr>
            <p:ph type="dt" sz="half" idx="10"/>
          </p:nvPr>
        </p:nvSpPr>
        <p:spPr/>
        <p:txBody>
          <a:bodyPr/>
          <a:lstStyle/>
          <a:p>
            <a:pPr>
              <a:spcAft>
                <a:spcPts val="600"/>
              </a:spcAft>
            </a:pPr>
            <a:fld id="{1F360904-632D-4428-B762-9ED2B3079DE4}" type="datetime1">
              <a:rPr lang="nl-NL" noProof="0" smtClean="0"/>
              <a:pPr>
                <a:spcAft>
                  <a:spcPts val="600"/>
                </a:spcAft>
              </a:pPr>
              <a:t>15-6-2022</a:t>
            </a:fld>
            <a:endParaRPr lang="nl-NL" noProof="0"/>
          </a:p>
        </p:txBody>
      </p:sp>
      <p:sp>
        <p:nvSpPr>
          <p:cNvPr id="6" name="Tijdelijke aanduiding voor dianummer 5">
            <a:extLst>
              <a:ext uri="{FF2B5EF4-FFF2-40B4-BE49-F238E27FC236}">
                <a16:creationId xmlns:a16="http://schemas.microsoft.com/office/drawing/2014/main" id="{4A2D0143-CF0E-ED14-7362-BB32A6FD5696}"/>
              </a:ext>
            </a:extLst>
          </p:cNvPr>
          <p:cNvSpPr>
            <a:spLocks noGrp="1"/>
          </p:cNvSpPr>
          <p:nvPr>
            <p:ph type="sldNum" sz="quarter" idx="12"/>
          </p:nvPr>
        </p:nvSpPr>
        <p:spPr>
          <a:xfrm>
            <a:off x="371476" y="6325170"/>
            <a:ext cx="311944" cy="216000"/>
          </a:xfrm>
        </p:spPr>
        <p:txBody>
          <a:bodyPr anchor="t">
            <a:normAutofit fontScale="85000" lnSpcReduction="20000"/>
          </a:bodyPr>
          <a:lstStyle/>
          <a:p>
            <a:pPr>
              <a:spcAft>
                <a:spcPts val="600"/>
              </a:spcAft>
            </a:pPr>
            <a:fld id="{45B76B8B-DE07-48A4-9913-B57A52F2F853}" type="slidenum">
              <a:rPr lang="nl-NL" noProof="0" smtClean="0"/>
              <a:pPr>
                <a:spcAft>
                  <a:spcPts val="600"/>
                </a:spcAft>
              </a:pPr>
              <a:t>4</a:t>
            </a:fld>
            <a:endParaRPr lang="nl-NL" noProof="0"/>
          </a:p>
        </p:txBody>
      </p:sp>
      <p:sp>
        <p:nvSpPr>
          <p:cNvPr id="3" name="Tijdelijke aanduiding voor inhoud 2">
            <a:extLst>
              <a:ext uri="{FF2B5EF4-FFF2-40B4-BE49-F238E27FC236}">
                <a16:creationId xmlns:a16="http://schemas.microsoft.com/office/drawing/2014/main" id="{C77FD66D-BED6-1144-BF2B-9987231B0512}"/>
              </a:ext>
            </a:extLst>
          </p:cNvPr>
          <p:cNvSpPr>
            <a:spLocks noGrp="1"/>
          </p:cNvSpPr>
          <p:nvPr>
            <p:ph type="body" sz="quarter" idx="13"/>
          </p:nvPr>
        </p:nvSpPr>
        <p:spPr>
          <a:xfrm>
            <a:off x="371475" y="4721300"/>
            <a:ext cx="15935325" cy="1408037"/>
          </a:xfrm>
        </p:spPr>
        <p:txBody>
          <a:bodyPr>
            <a:normAutofit/>
          </a:bodyPr>
          <a:lstStyle/>
          <a:p>
            <a:pPr>
              <a:spcAft>
                <a:spcPts val="600"/>
              </a:spcAft>
            </a:pPr>
            <a:r>
              <a:rPr lang="nl-NL" sz="2400" dirty="0"/>
              <a:t>Parameters</a:t>
            </a:r>
          </a:p>
          <a:p>
            <a:pPr lvl="1">
              <a:spcAft>
                <a:spcPts val="600"/>
              </a:spcAft>
            </a:pPr>
            <a:r>
              <a:rPr lang="nl-NL" sz="2400" dirty="0"/>
              <a:t>Brongebied, bovenloop, middenloop en benedenloop</a:t>
            </a:r>
          </a:p>
          <a:p>
            <a:pPr marL="0" indent="0">
              <a:spcAft>
                <a:spcPts val="600"/>
              </a:spcAft>
              <a:buNone/>
            </a:pPr>
            <a:endParaRPr lang="nl-NL" dirty="0"/>
          </a:p>
          <a:p>
            <a:pPr marL="0" indent="0">
              <a:spcAft>
                <a:spcPts val="600"/>
              </a:spcAft>
              <a:buNone/>
            </a:pPr>
            <a:endParaRPr lang="nl-NL" dirty="0"/>
          </a:p>
          <a:p>
            <a:pPr marL="0" indent="0">
              <a:spcAft>
                <a:spcPts val="600"/>
              </a:spcAft>
              <a:buNone/>
            </a:pPr>
            <a:endParaRPr lang="nl-NL" dirty="0"/>
          </a:p>
        </p:txBody>
      </p:sp>
      <p:sp>
        <p:nvSpPr>
          <p:cNvPr id="2" name="Titel 1">
            <a:extLst>
              <a:ext uri="{FF2B5EF4-FFF2-40B4-BE49-F238E27FC236}">
                <a16:creationId xmlns:a16="http://schemas.microsoft.com/office/drawing/2014/main" id="{647A4B0F-741E-CE57-DDCD-8E99C1E2991F}"/>
              </a:ext>
            </a:extLst>
          </p:cNvPr>
          <p:cNvSpPr>
            <a:spLocks noGrp="1"/>
          </p:cNvSpPr>
          <p:nvPr>
            <p:ph type="title"/>
          </p:nvPr>
        </p:nvSpPr>
        <p:spPr>
          <a:xfrm>
            <a:off x="1031876" y="273424"/>
            <a:ext cx="11437745" cy="1160403"/>
          </a:xfrm>
        </p:spPr>
        <p:txBody>
          <a:bodyPr anchor="t">
            <a:normAutofit/>
          </a:bodyPr>
          <a:lstStyle/>
          <a:p>
            <a:r>
              <a:rPr lang="nl-NL" dirty="0"/>
              <a:t>Beken (en bronnen) </a:t>
            </a:r>
          </a:p>
        </p:txBody>
      </p:sp>
      <p:pic>
        <p:nvPicPr>
          <p:cNvPr id="1026" name="Picture 2" descr="Landschapsecologie rivieren - Het Kennisnetwerk Ontwikkeling en Beheer  Natuurkwaliteit (OBN)">
            <a:extLst>
              <a:ext uri="{FF2B5EF4-FFF2-40B4-BE49-F238E27FC236}">
                <a16:creationId xmlns:a16="http://schemas.microsoft.com/office/drawing/2014/main" id="{1A02182C-92D0-556D-852E-2F49D8E29F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5" b="26987"/>
          <a:stretch/>
        </p:blipFill>
        <p:spPr bwMode="auto">
          <a:xfrm>
            <a:off x="2574130" y="1148045"/>
            <a:ext cx="7043739" cy="3573255"/>
          </a:xfrm>
          <a:prstGeom prst="rect">
            <a:avLst/>
          </a:prstGeom>
          <a:solidFill>
            <a:srgbClr val="FFFFFF"/>
          </a:solidFill>
        </p:spPr>
      </p:pic>
    </p:spTree>
    <p:extLst>
      <p:ext uri="{BB962C8B-B14F-4D97-AF65-F5344CB8AC3E}">
        <p14:creationId xmlns:p14="http://schemas.microsoft.com/office/powerpoint/2010/main" val="109583345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77FD66D-BED6-1144-BF2B-9987231B0512}"/>
              </a:ext>
            </a:extLst>
          </p:cNvPr>
          <p:cNvSpPr>
            <a:spLocks noGrp="1"/>
          </p:cNvSpPr>
          <p:nvPr>
            <p:ph idx="1"/>
          </p:nvPr>
        </p:nvSpPr>
        <p:spPr>
          <a:xfrm>
            <a:off x="371476" y="877064"/>
            <a:ext cx="11449050" cy="4419599"/>
          </a:xfrm>
        </p:spPr>
        <p:txBody>
          <a:bodyPr/>
          <a:lstStyle/>
          <a:p>
            <a:pPr marL="0" indent="0">
              <a:buNone/>
            </a:pPr>
            <a:endParaRPr lang="nl-NL" dirty="0"/>
          </a:p>
          <a:p>
            <a:pPr marL="0" indent="0">
              <a:buNone/>
            </a:pPr>
            <a:endParaRPr lang="nl-NL" dirty="0"/>
          </a:p>
        </p:txBody>
      </p:sp>
      <p:sp>
        <p:nvSpPr>
          <p:cNvPr id="4" name="Tijdelijke aanduiding voor datum 3">
            <a:extLst>
              <a:ext uri="{FF2B5EF4-FFF2-40B4-BE49-F238E27FC236}">
                <a16:creationId xmlns:a16="http://schemas.microsoft.com/office/drawing/2014/main" id="{D335AE37-1450-9F21-0E1C-83F0E803D702}"/>
              </a:ext>
            </a:extLst>
          </p:cNvPr>
          <p:cNvSpPr>
            <a:spLocks noGrp="1"/>
          </p:cNvSpPr>
          <p:nvPr>
            <p:ph type="dt" sz="half" idx="10"/>
          </p:nvPr>
        </p:nvSpPr>
        <p:spPr/>
        <p:txBody>
          <a:bodyPr/>
          <a:lstStyle/>
          <a:p>
            <a:fld id="{1F360904-632D-4428-B762-9ED2B3079DE4}" type="datetime1">
              <a:rPr lang="nl-NL" noProof="0" smtClean="0"/>
              <a:t>15-6-2022</a:t>
            </a:fld>
            <a:endParaRPr lang="nl-NL" noProof="0"/>
          </a:p>
        </p:txBody>
      </p:sp>
      <p:sp>
        <p:nvSpPr>
          <p:cNvPr id="6" name="Tijdelijke aanduiding voor dianummer 5">
            <a:extLst>
              <a:ext uri="{FF2B5EF4-FFF2-40B4-BE49-F238E27FC236}">
                <a16:creationId xmlns:a16="http://schemas.microsoft.com/office/drawing/2014/main" id="{4A2D0143-CF0E-ED14-7362-BB32A6FD5696}"/>
              </a:ext>
            </a:extLst>
          </p:cNvPr>
          <p:cNvSpPr>
            <a:spLocks noGrp="1"/>
          </p:cNvSpPr>
          <p:nvPr>
            <p:ph type="sldNum" sz="quarter" idx="12"/>
          </p:nvPr>
        </p:nvSpPr>
        <p:spPr/>
        <p:txBody>
          <a:bodyPr/>
          <a:lstStyle/>
          <a:p>
            <a:fld id="{45B76B8B-DE07-48A4-9913-B57A52F2F853}" type="slidenum">
              <a:rPr lang="nl-NL" noProof="0" smtClean="0"/>
              <a:t>5</a:t>
            </a:fld>
            <a:endParaRPr lang="nl-NL" noProof="0"/>
          </a:p>
        </p:txBody>
      </p:sp>
      <p:pic>
        <p:nvPicPr>
          <p:cNvPr id="12" name="Afbeelding 11">
            <a:extLst>
              <a:ext uri="{FF2B5EF4-FFF2-40B4-BE49-F238E27FC236}">
                <a16:creationId xmlns:a16="http://schemas.microsoft.com/office/drawing/2014/main" id="{0D17E129-00C3-FFE4-96D7-9A89C3CDB1E1}"/>
              </a:ext>
            </a:extLst>
          </p:cNvPr>
          <p:cNvPicPr>
            <a:picLocks noChangeAspect="1"/>
          </p:cNvPicPr>
          <p:nvPr/>
        </p:nvPicPr>
        <p:blipFill>
          <a:blip r:embed="rId3"/>
          <a:stretch>
            <a:fillRect/>
          </a:stretch>
        </p:blipFill>
        <p:spPr>
          <a:xfrm>
            <a:off x="371474" y="316830"/>
            <a:ext cx="5760418" cy="3828746"/>
          </a:xfrm>
          <a:prstGeom prst="rect">
            <a:avLst/>
          </a:prstGeom>
        </p:spPr>
      </p:pic>
      <p:pic>
        <p:nvPicPr>
          <p:cNvPr id="5" name="Afbeelding 4">
            <a:extLst>
              <a:ext uri="{FF2B5EF4-FFF2-40B4-BE49-F238E27FC236}">
                <a16:creationId xmlns:a16="http://schemas.microsoft.com/office/drawing/2014/main" id="{131E4987-40AA-8B43-8969-9751BE1EFBC2}"/>
              </a:ext>
            </a:extLst>
          </p:cNvPr>
          <p:cNvPicPr>
            <a:picLocks noChangeAspect="1"/>
          </p:cNvPicPr>
          <p:nvPr/>
        </p:nvPicPr>
        <p:blipFill rotWithShape="1">
          <a:blip r:embed="rId4"/>
          <a:srcRect l="31289" t="32500" r="46797" b="24375"/>
          <a:stretch/>
        </p:blipFill>
        <p:spPr>
          <a:xfrm>
            <a:off x="6286499" y="316830"/>
            <a:ext cx="5116850" cy="5664106"/>
          </a:xfrm>
          <a:prstGeom prst="rect">
            <a:avLst/>
          </a:prstGeom>
        </p:spPr>
      </p:pic>
      <p:pic>
        <p:nvPicPr>
          <p:cNvPr id="8" name="Afbeelding 7">
            <a:extLst>
              <a:ext uri="{FF2B5EF4-FFF2-40B4-BE49-F238E27FC236}">
                <a16:creationId xmlns:a16="http://schemas.microsoft.com/office/drawing/2014/main" id="{3EA51A92-7267-9FD7-CAAC-308D365EBF98}"/>
              </a:ext>
            </a:extLst>
          </p:cNvPr>
          <p:cNvPicPr>
            <a:picLocks noChangeAspect="1"/>
          </p:cNvPicPr>
          <p:nvPr/>
        </p:nvPicPr>
        <p:blipFill rotWithShape="1">
          <a:blip r:embed="rId5"/>
          <a:srcRect l="21737" t="42317" r="44630" b="19975"/>
          <a:stretch/>
        </p:blipFill>
        <p:spPr>
          <a:xfrm>
            <a:off x="1955968" y="2820659"/>
            <a:ext cx="5556876" cy="3504511"/>
          </a:xfrm>
          <a:prstGeom prst="rect">
            <a:avLst/>
          </a:prstGeom>
        </p:spPr>
      </p:pic>
    </p:spTree>
    <p:extLst>
      <p:ext uri="{BB962C8B-B14F-4D97-AF65-F5344CB8AC3E}">
        <p14:creationId xmlns:p14="http://schemas.microsoft.com/office/powerpoint/2010/main" val="2838581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7A4B0F-741E-CE57-DDCD-8E99C1E2991F}"/>
              </a:ext>
            </a:extLst>
          </p:cNvPr>
          <p:cNvSpPr>
            <a:spLocks noGrp="1"/>
          </p:cNvSpPr>
          <p:nvPr>
            <p:ph type="title"/>
          </p:nvPr>
        </p:nvSpPr>
        <p:spPr>
          <a:xfrm>
            <a:off x="1371600" y="685800"/>
            <a:ext cx="9601200" cy="1485900"/>
          </a:xfrm>
        </p:spPr>
        <p:txBody>
          <a:bodyPr>
            <a:normAutofit/>
          </a:bodyPr>
          <a:lstStyle/>
          <a:p>
            <a:r>
              <a:rPr lang="nl-NL" dirty="0"/>
              <a:t>Beken (en bronnen): ver-thema’s</a:t>
            </a:r>
          </a:p>
        </p:txBody>
      </p:sp>
      <p:sp>
        <p:nvSpPr>
          <p:cNvPr id="3" name="Tijdelijke aanduiding voor inhoud 2">
            <a:extLst>
              <a:ext uri="{FF2B5EF4-FFF2-40B4-BE49-F238E27FC236}">
                <a16:creationId xmlns:a16="http://schemas.microsoft.com/office/drawing/2014/main" id="{C77FD66D-BED6-1144-BF2B-9987231B0512}"/>
              </a:ext>
            </a:extLst>
          </p:cNvPr>
          <p:cNvSpPr>
            <a:spLocks noGrp="1"/>
          </p:cNvSpPr>
          <p:nvPr>
            <p:ph idx="1"/>
          </p:nvPr>
        </p:nvSpPr>
        <p:spPr>
          <a:xfrm>
            <a:off x="1299676" y="2222152"/>
            <a:ext cx="4435310" cy="3581400"/>
          </a:xfrm>
        </p:spPr>
        <p:txBody>
          <a:bodyPr>
            <a:normAutofit/>
          </a:bodyPr>
          <a:lstStyle/>
          <a:p>
            <a:pPr marL="0" indent="0">
              <a:buNone/>
            </a:pPr>
            <a:endParaRPr lang="nl-NL" dirty="0"/>
          </a:p>
          <a:p>
            <a:r>
              <a:rPr lang="nl-NL" dirty="0"/>
              <a:t>Verdroging </a:t>
            </a:r>
            <a:r>
              <a:rPr lang="nl-NL" dirty="0">
                <a:sym typeface="Wingdings" panose="05000000000000000000" pitchFamily="2" charset="2"/>
              </a:rPr>
              <a:t> kanaliseren</a:t>
            </a:r>
          </a:p>
          <a:p>
            <a:r>
              <a:rPr lang="nl-NL" dirty="0">
                <a:sym typeface="Wingdings" panose="05000000000000000000" pitchFamily="2" charset="2"/>
              </a:rPr>
              <a:t>Vermesting  rioolwater  algengroei + gele plomp</a:t>
            </a:r>
          </a:p>
          <a:p>
            <a:pPr lvl="1"/>
            <a:r>
              <a:rPr lang="nl-NL" dirty="0">
                <a:sym typeface="Wingdings" panose="05000000000000000000" pitchFamily="2" charset="2"/>
              </a:rPr>
              <a:t>Verdwijning van: Waterviolier, Beekprik</a:t>
            </a:r>
          </a:p>
          <a:p>
            <a:r>
              <a:rPr lang="nl-NL" dirty="0"/>
              <a:t>Verzuring </a:t>
            </a:r>
            <a:r>
              <a:rPr lang="nl-NL" dirty="0">
                <a:sym typeface="Wingdings" panose="05000000000000000000" pitchFamily="2" charset="2"/>
              </a:rPr>
              <a:t> gebiedsvreemd water  </a:t>
            </a:r>
            <a:r>
              <a:rPr lang="nl-NL" dirty="0" err="1">
                <a:sym typeface="Wingdings" panose="05000000000000000000" pitchFamily="2" charset="2"/>
              </a:rPr>
              <a:t>Veldrus</a:t>
            </a:r>
            <a:endParaRPr lang="nl-NL" dirty="0">
              <a:sym typeface="Wingdings" panose="05000000000000000000" pitchFamily="2" charset="2"/>
            </a:endParaRPr>
          </a:p>
          <a:p>
            <a:endParaRPr lang="nl-NL" dirty="0">
              <a:sym typeface="Wingdings" panose="05000000000000000000" pitchFamily="2" charset="2"/>
            </a:endParaRPr>
          </a:p>
          <a:p>
            <a:pPr marL="0" indent="0">
              <a:buNone/>
            </a:pPr>
            <a:endParaRPr lang="nl-NL" dirty="0"/>
          </a:p>
          <a:p>
            <a:pPr marL="0" indent="0">
              <a:buNone/>
            </a:pPr>
            <a:endParaRPr lang="nl-NL" dirty="0"/>
          </a:p>
          <a:p>
            <a:pPr marL="0" indent="0">
              <a:buNone/>
            </a:pPr>
            <a:endParaRPr lang="nl-NL" dirty="0"/>
          </a:p>
        </p:txBody>
      </p:sp>
      <p:pic>
        <p:nvPicPr>
          <p:cNvPr id="3078" name="Picture 6" descr="Veldrus - 2011 Winterswijk - Wooldse veen">
            <a:extLst>
              <a:ext uri="{FF2B5EF4-FFF2-40B4-BE49-F238E27FC236}">
                <a16:creationId xmlns:a16="http://schemas.microsoft.com/office/drawing/2014/main" id="{5CEB2C50-57D7-0E54-DA97-94DC4CB73D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94" b="4"/>
          <a:stretch/>
        </p:blipFill>
        <p:spPr bwMode="auto">
          <a:xfrm>
            <a:off x="5663062" y="1968082"/>
            <a:ext cx="2871893" cy="440330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eekprik">
            <a:extLst>
              <a:ext uri="{FF2B5EF4-FFF2-40B4-BE49-F238E27FC236}">
                <a16:creationId xmlns:a16="http://schemas.microsoft.com/office/drawing/2014/main" id="{CDADB54A-71C9-5178-5287-8AAFBBDE52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01" t="7842" r="9628" b="4"/>
          <a:stretch/>
        </p:blipFill>
        <p:spPr bwMode="auto">
          <a:xfrm>
            <a:off x="8710507" y="1968081"/>
            <a:ext cx="2871893" cy="204477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28C25101-0730-824C-443E-D5CE22B4D67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r="637" b="5958"/>
          <a:stretch/>
        </p:blipFill>
        <p:spPr bwMode="auto">
          <a:xfrm>
            <a:off x="8710507" y="4169734"/>
            <a:ext cx="2871893" cy="2201652"/>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datum 3">
            <a:extLst>
              <a:ext uri="{FF2B5EF4-FFF2-40B4-BE49-F238E27FC236}">
                <a16:creationId xmlns:a16="http://schemas.microsoft.com/office/drawing/2014/main" id="{D335AE37-1450-9F21-0E1C-83F0E803D702}"/>
              </a:ext>
            </a:extLst>
          </p:cNvPr>
          <p:cNvSpPr>
            <a:spLocks noGrp="1"/>
          </p:cNvSpPr>
          <p:nvPr>
            <p:ph type="dt" sz="half" idx="10"/>
          </p:nvPr>
        </p:nvSpPr>
        <p:spPr>
          <a:xfrm>
            <a:off x="1390650" y="6453386"/>
            <a:ext cx="1204572" cy="404614"/>
          </a:xfrm>
        </p:spPr>
        <p:txBody>
          <a:bodyPr>
            <a:normAutofit/>
          </a:bodyPr>
          <a:lstStyle/>
          <a:p>
            <a:pPr>
              <a:spcAft>
                <a:spcPts val="600"/>
              </a:spcAft>
            </a:pPr>
            <a:fld id="{1F360904-632D-4428-B762-9ED2B3079DE4}" type="datetime1">
              <a:rPr lang="nl-NL" noProof="0" smtClean="0"/>
              <a:pPr>
                <a:spcAft>
                  <a:spcPts val="600"/>
                </a:spcAft>
              </a:pPr>
              <a:t>15-6-2022</a:t>
            </a:fld>
            <a:endParaRPr lang="nl-NL" noProof="0"/>
          </a:p>
        </p:txBody>
      </p:sp>
      <p:sp>
        <p:nvSpPr>
          <p:cNvPr id="6" name="Tijdelijke aanduiding voor dianummer 5">
            <a:extLst>
              <a:ext uri="{FF2B5EF4-FFF2-40B4-BE49-F238E27FC236}">
                <a16:creationId xmlns:a16="http://schemas.microsoft.com/office/drawing/2014/main" id="{4A2D0143-CF0E-ED14-7362-BB32A6FD5696}"/>
              </a:ext>
            </a:extLst>
          </p:cNvPr>
          <p:cNvSpPr>
            <a:spLocks noGrp="1"/>
          </p:cNvSpPr>
          <p:nvPr>
            <p:ph type="sldNum" sz="quarter" idx="12"/>
          </p:nvPr>
        </p:nvSpPr>
        <p:spPr>
          <a:xfrm>
            <a:off x="9472736" y="6453386"/>
            <a:ext cx="1596292" cy="404614"/>
          </a:xfrm>
        </p:spPr>
        <p:txBody>
          <a:bodyPr>
            <a:normAutofit/>
          </a:bodyPr>
          <a:lstStyle/>
          <a:p>
            <a:pPr>
              <a:spcAft>
                <a:spcPts val="600"/>
              </a:spcAft>
            </a:pPr>
            <a:fld id="{45B76B8B-DE07-48A4-9913-B57A52F2F853}" type="slidenum">
              <a:rPr lang="nl-NL" noProof="0" smtClean="0"/>
              <a:pPr>
                <a:spcAft>
                  <a:spcPts val="600"/>
                </a:spcAft>
              </a:pPr>
              <a:t>6</a:t>
            </a:fld>
            <a:endParaRPr lang="nl-NL" noProof="0"/>
          </a:p>
        </p:txBody>
      </p:sp>
    </p:spTree>
    <p:extLst>
      <p:ext uri="{BB962C8B-B14F-4D97-AF65-F5344CB8AC3E}">
        <p14:creationId xmlns:p14="http://schemas.microsoft.com/office/powerpoint/2010/main" val="29740441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1000"/>
                                        <p:tgtEl>
                                          <p:spTgt spid="3074"/>
                                        </p:tgtEl>
                                      </p:cBhvr>
                                    </p:animEffect>
                                    <p:anim calcmode="lin" valueType="num">
                                      <p:cBhvr>
                                        <p:cTn id="15" dur="1000" fill="hold"/>
                                        <p:tgtEl>
                                          <p:spTgt spid="3074"/>
                                        </p:tgtEl>
                                        <p:attrNameLst>
                                          <p:attrName>ppt_x</p:attrName>
                                        </p:attrNameLst>
                                      </p:cBhvr>
                                      <p:tavLst>
                                        <p:tav tm="0">
                                          <p:val>
                                            <p:strVal val="#ppt_x"/>
                                          </p:val>
                                        </p:tav>
                                        <p:tav tm="100000">
                                          <p:val>
                                            <p:strVal val="#ppt_x"/>
                                          </p:val>
                                        </p:tav>
                                      </p:tavLst>
                                    </p:anim>
                                    <p:anim calcmode="lin" valueType="num">
                                      <p:cBhvr>
                                        <p:cTn id="16"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076"/>
                                        </p:tgtEl>
                                        <p:attrNameLst>
                                          <p:attrName>style.visibility</p:attrName>
                                        </p:attrNameLst>
                                      </p:cBhvr>
                                      <p:to>
                                        <p:strVal val="visible"/>
                                      </p:to>
                                    </p:set>
                                    <p:animEffect transition="in" filter="fade">
                                      <p:cBhvr>
                                        <p:cTn id="28" dur="1000"/>
                                        <p:tgtEl>
                                          <p:spTgt spid="3076"/>
                                        </p:tgtEl>
                                      </p:cBhvr>
                                    </p:animEffect>
                                    <p:anim calcmode="lin" valueType="num">
                                      <p:cBhvr>
                                        <p:cTn id="29" dur="1000" fill="hold"/>
                                        <p:tgtEl>
                                          <p:spTgt spid="3076"/>
                                        </p:tgtEl>
                                        <p:attrNameLst>
                                          <p:attrName>ppt_x</p:attrName>
                                        </p:attrNameLst>
                                      </p:cBhvr>
                                      <p:tavLst>
                                        <p:tav tm="0">
                                          <p:val>
                                            <p:strVal val="#ppt_x"/>
                                          </p:val>
                                        </p:tav>
                                        <p:tav tm="100000">
                                          <p:val>
                                            <p:strVal val="#ppt_x"/>
                                          </p:val>
                                        </p:tav>
                                      </p:tavLst>
                                    </p:anim>
                                    <p:anim calcmode="lin" valueType="num">
                                      <p:cBhvr>
                                        <p:cTn id="30"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078"/>
                                        </p:tgtEl>
                                        <p:attrNameLst>
                                          <p:attrName>style.visibility</p:attrName>
                                        </p:attrNameLst>
                                      </p:cBhvr>
                                      <p:to>
                                        <p:strVal val="visible"/>
                                      </p:to>
                                    </p:set>
                                    <p:animEffect transition="in" filter="fade">
                                      <p:cBhvr>
                                        <p:cTn id="42" dur="1000"/>
                                        <p:tgtEl>
                                          <p:spTgt spid="3078"/>
                                        </p:tgtEl>
                                      </p:cBhvr>
                                    </p:animEffect>
                                    <p:anim calcmode="lin" valueType="num">
                                      <p:cBhvr>
                                        <p:cTn id="43" dur="1000" fill="hold"/>
                                        <p:tgtEl>
                                          <p:spTgt spid="3078"/>
                                        </p:tgtEl>
                                        <p:attrNameLst>
                                          <p:attrName>ppt_x</p:attrName>
                                        </p:attrNameLst>
                                      </p:cBhvr>
                                      <p:tavLst>
                                        <p:tav tm="0">
                                          <p:val>
                                            <p:strVal val="#ppt_x"/>
                                          </p:val>
                                        </p:tav>
                                        <p:tav tm="100000">
                                          <p:val>
                                            <p:strVal val="#ppt_x"/>
                                          </p:val>
                                        </p:tav>
                                      </p:tavLst>
                                    </p:anim>
                                    <p:anim calcmode="lin" valueType="num">
                                      <p:cBhvr>
                                        <p:cTn id="44"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61" name="Rectangle 2054">
            <a:extLst>
              <a:ext uri="{FF2B5EF4-FFF2-40B4-BE49-F238E27FC236}">
                <a16:creationId xmlns:a16="http://schemas.microsoft.com/office/drawing/2014/main" id="{8E2B8A2D-F46F-4DA5-8AFF-BC57461C28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47A4B0F-741E-CE57-DDCD-8E99C1E2991F}"/>
              </a:ext>
            </a:extLst>
          </p:cNvPr>
          <p:cNvSpPr>
            <a:spLocks noGrp="1"/>
          </p:cNvSpPr>
          <p:nvPr>
            <p:ph type="title"/>
          </p:nvPr>
        </p:nvSpPr>
        <p:spPr>
          <a:xfrm>
            <a:off x="784743" y="685800"/>
            <a:ext cx="5793475" cy="1485900"/>
          </a:xfrm>
        </p:spPr>
        <p:txBody>
          <a:bodyPr>
            <a:normAutofit/>
          </a:bodyPr>
          <a:lstStyle/>
          <a:p>
            <a:r>
              <a:rPr lang="nl-NL" dirty="0"/>
              <a:t>Beken (en bronnen) </a:t>
            </a:r>
          </a:p>
        </p:txBody>
      </p:sp>
      <p:sp>
        <p:nvSpPr>
          <p:cNvPr id="3" name="Tijdelijke aanduiding voor inhoud 2">
            <a:extLst>
              <a:ext uri="{FF2B5EF4-FFF2-40B4-BE49-F238E27FC236}">
                <a16:creationId xmlns:a16="http://schemas.microsoft.com/office/drawing/2014/main" id="{C77FD66D-BED6-1144-BF2B-9987231B0512}"/>
              </a:ext>
            </a:extLst>
          </p:cNvPr>
          <p:cNvSpPr>
            <a:spLocks noGrp="1"/>
          </p:cNvSpPr>
          <p:nvPr>
            <p:ph idx="1"/>
          </p:nvPr>
        </p:nvSpPr>
        <p:spPr>
          <a:xfrm>
            <a:off x="835863" y="1739900"/>
            <a:ext cx="5793475" cy="3581400"/>
          </a:xfrm>
        </p:spPr>
        <p:txBody>
          <a:bodyPr>
            <a:normAutofit/>
          </a:bodyPr>
          <a:lstStyle/>
          <a:p>
            <a:r>
              <a:rPr lang="nl-NL" dirty="0"/>
              <a:t>Beheerplan</a:t>
            </a:r>
          </a:p>
          <a:p>
            <a:pPr lvl="1"/>
            <a:r>
              <a:rPr lang="nl-NL" dirty="0" err="1"/>
              <a:t>Hermeandering</a:t>
            </a:r>
            <a:endParaRPr lang="nl-NL" dirty="0"/>
          </a:p>
          <a:p>
            <a:pPr lvl="1"/>
            <a:r>
              <a:rPr lang="nl-NL" dirty="0"/>
              <a:t>Vistrappen</a:t>
            </a:r>
          </a:p>
          <a:p>
            <a:pPr lvl="1"/>
            <a:r>
              <a:rPr lang="nl-NL" dirty="0"/>
              <a:t>Maaien</a:t>
            </a:r>
          </a:p>
          <a:p>
            <a:pPr lvl="1"/>
            <a:r>
              <a:rPr lang="nl-NL" dirty="0"/>
              <a:t>Dode bomen in de beek</a:t>
            </a:r>
          </a:p>
          <a:p>
            <a:pPr marL="0" indent="0">
              <a:buNone/>
            </a:pPr>
            <a:endParaRPr lang="nl-NL" dirty="0"/>
          </a:p>
          <a:p>
            <a:pPr marL="0" indent="0">
              <a:buNone/>
            </a:pPr>
            <a:endParaRPr lang="nl-NL" dirty="0"/>
          </a:p>
          <a:p>
            <a:pPr marL="0" indent="0">
              <a:buNone/>
            </a:pPr>
            <a:endParaRPr lang="nl-NL" dirty="0"/>
          </a:p>
        </p:txBody>
      </p:sp>
      <p:sp>
        <p:nvSpPr>
          <p:cNvPr id="4" name="Tijdelijke aanduiding voor datum 3">
            <a:extLst>
              <a:ext uri="{FF2B5EF4-FFF2-40B4-BE49-F238E27FC236}">
                <a16:creationId xmlns:a16="http://schemas.microsoft.com/office/drawing/2014/main" id="{D335AE37-1450-9F21-0E1C-83F0E803D702}"/>
              </a:ext>
            </a:extLst>
          </p:cNvPr>
          <p:cNvSpPr>
            <a:spLocks noGrp="1"/>
          </p:cNvSpPr>
          <p:nvPr>
            <p:ph type="dt" sz="half" idx="10"/>
          </p:nvPr>
        </p:nvSpPr>
        <p:spPr>
          <a:xfrm>
            <a:off x="784743" y="6453386"/>
            <a:ext cx="1204572" cy="404614"/>
          </a:xfrm>
        </p:spPr>
        <p:txBody>
          <a:bodyPr>
            <a:normAutofit/>
          </a:bodyPr>
          <a:lstStyle/>
          <a:p>
            <a:pPr>
              <a:spcAft>
                <a:spcPts val="600"/>
              </a:spcAft>
            </a:pPr>
            <a:fld id="{1F360904-632D-4428-B762-9ED2B3079DE4}" type="datetime1">
              <a:rPr lang="nl-NL" noProof="0" smtClean="0"/>
              <a:pPr>
                <a:spcAft>
                  <a:spcPts val="600"/>
                </a:spcAft>
              </a:pPr>
              <a:t>15-6-2022</a:t>
            </a:fld>
            <a:endParaRPr lang="nl-NL" noProof="0"/>
          </a:p>
        </p:txBody>
      </p:sp>
      <p:sp>
        <p:nvSpPr>
          <p:cNvPr id="2062" name="Rectangle 2056">
            <a:extLst>
              <a:ext uri="{FF2B5EF4-FFF2-40B4-BE49-F238E27FC236}">
                <a16:creationId xmlns:a16="http://schemas.microsoft.com/office/drawing/2014/main" id="{292BAD85-00E4-4D0A-993C-8372E78E1A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050" name="Picture 2" descr="Omgevallen bomen in Ratumse beek tegen verdroging | Winterswijk |  gelderlander.nl">
            <a:extLst>
              <a:ext uri="{FF2B5EF4-FFF2-40B4-BE49-F238E27FC236}">
                <a16:creationId xmlns:a16="http://schemas.microsoft.com/office/drawing/2014/main" id="{F9D25D56-5F5F-5B58-78A9-74CB317C846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893008" y="3805997"/>
            <a:ext cx="4269209" cy="2849696"/>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E3BE6ECF-7D45-F0FD-A771-DFB052C07806}"/>
              </a:ext>
            </a:extLst>
          </p:cNvPr>
          <p:cNvPicPr>
            <a:picLocks noChangeAspect="1"/>
          </p:cNvPicPr>
          <p:nvPr/>
        </p:nvPicPr>
        <p:blipFill rotWithShape="1">
          <a:blip r:embed="rId4"/>
          <a:srcRect l="27630" t="29709" r="46211" b="12790"/>
          <a:stretch/>
        </p:blipFill>
        <p:spPr>
          <a:xfrm>
            <a:off x="7914265" y="1072703"/>
            <a:ext cx="3975730" cy="4915793"/>
          </a:xfrm>
          <a:prstGeom prst="rect">
            <a:avLst/>
          </a:prstGeom>
          <a:ln>
            <a:noFill/>
          </a:ln>
          <a:effectLst/>
        </p:spPr>
      </p:pic>
      <p:sp>
        <p:nvSpPr>
          <p:cNvPr id="6" name="Tijdelijke aanduiding voor dianummer 5">
            <a:extLst>
              <a:ext uri="{FF2B5EF4-FFF2-40B4-BE49-F238E27FC236}">
                <a16:creationId xmlns:a16="http://schemas.microsoft.com/office/drawing/2014/main" id="{4A2D0143-CF0E-ED14-7362-BB32A6FD5696}"/>
              </a:ext>
            </a:extLst>
          </p:cNvPr>
          <p:cNvSpPr>
            <a:spLocks noGrp="1"/>
          </p:cNvSpPr>
          <p:nvPr>
            <p:ph type="sldNum" sz="quarter" idx="12"/>
          </p:nvPr>
        </p:nvSpPr>
        <p:spPr>
          <a:xfrm>
            <a:off x="9472736" y="6453386"/>
            <a:ext cx="1596292" cy="404614"/>
          </a:xfrm>
        </p:spPr>
        <p:txBody>
          <a:bodyPr>
            <a:normAutofit/>
          </a:bodyPr>
          <a:lstStyle/>
          <a:p>
            <a:pPr>
              <a:spcAft>
                <a:spcPts val="600"/>
              </a:spcAft>
            </a:pPr>
            <a:fld id="{45B76B8B-DE07-48A4-9913-B57A52F2F853}" type="slidenum">
              <a:rPr lang="nl-NL" noProof="0" smtClean="0"/>
              <a:pPr>
                <a:spcAft>
                  <a:spcPts val="600"/>
                </a:spcAft>
              </a:pPr>
              <a:t>7</a:t>
            </a:fld>
            <a:endParaRPr lang="nl-NL" noProof="0"/>
          </a:p>
        </p:txBody>
      </p:sp>
    </p:spTree>
    <p:extLst>
      <p:ext uri="{BB962C8B-B14F-4D97-AF65-F5344CB8AC3E}">
        <p14:creationId xmlns:p14="http://schemas.microsoft.com/office/powerpoint/2010/main" val="30009229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anim calcmode="lin" valueType="num">
                                      <p:cBhvr>
                                        <p:cTn id="1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1000"/>
                                        <p:tgtEl>
                                          <p:spTgt spid="2050"/>
                                        </p:tgtEl>
                                      </p:cBhvr>
                                    </p:animEffect>
                                    <p:anim calcmode="lin" valueType="num">
                                      <p:cBhvr>
                                        <p:cTn id="20" dur="1000" fill="hold"/>
                                        <p:tgtEl>
                                          <p:spTgt spid="2050"/>
                                        </p:tgtEl>
                                        <p:attrNameLst>
                                          <p:attrName>ppt_x</p:attrName>
                                        </p:attrNameLst>
                                      </p:cBhvr>
                                      <p:tavLst>
                                        <p:tav tm="0">
                                          <p:val>
                                            <p:strVal val="#ppt_x"/>
                                          </p:val>
                                        </p:tav>
                                        <p:tav tm="100000">
                                          <p:val>
                                            <p:strVal val="#ppt_x"/>
                                          </p:val>
                                        </p:tav>
                                      </p:tavLst>
                                    </p:anim>
                                    <p:anim calcmode="lin" valueType="num">
                                      <p:cBhvr>
                                        <p:cTn id="21"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5127" name="Group 5126">
            <a:extLst>
              <a:ext uri="{FF2B5EF4-FFF2-40B4-BE49-F238E27FC236}">
                <a16:creationId xmlns:a16="http://schemas.microsoft.com/office/drawing/2014/main" id="{449BC34D-9C23-4D6D-8213-1F471AF85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5128" name="Freeform 6">
              <a:extLst>
                <a:ext uri="{FF2B5EF4-FFF2-40B4-BE49-F238E27FC236}">
                  <a16:creationId xmlns:a16="http://schemas.microsoft.com/office/drawing/2014/main" id="{FA0F5D6C-5025-4D7E-82DD-C2C6FDA1E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5129" name="Freeform 6">
              <a:extLst>
                <a:ext uri="{FF2B5EF4-FFF2-40B4-BE49-F238E27FC236}">
                  <a16:creationId xmlns:a16="http://schemas.microsoft.com/office/drawing/2014/main" id="{E2AF2C17-4AB4-4402-B84B-129EF95D1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5131" name="Rectangle 5130">
            <a:extLst>
              <a:ext uri="{FF2B5EF4-FFF2-40B4-BE49-F238E27FC236}">
                <a16:creationId xmlns:a16="http://schemas.microsoft.com/office/drawing/2014/main" id="{1E954AF0-B5CC-4A16-ACDA-675B5694F2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a:extLst>
              <a:ext uri="{FF2B5EF4-FFF2-40B4-BE49-F238E27FC236}">
                <a16:creationId xmlns:a16="http://schemas.microsoft.com/office/drawing/2014/main" id="{47648B8E-F8CA-F588-4F59-8CA0E001264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4275" y="841357"/>
            <a:ext cx="6900380" cy="5175285"/>
          </a:xfrm>
          <a:prstGeom prst="rect">
            <a:avLst/>
          </a:prstGeom>
          <a:noFill/>
          <a:extLst>
            <a:ext uri="{909E8E84-426E-40DD-AFC4-6F175D3DCCD1}">
              <a14:hiddenFill xmlns:a14="http://schemas.microsoft.com/office/drawing/2010/main">
                <a:solidFill>
                  <a:srgbClr val="FFFFFF"/>
                </a:solidFill>
              </a14:hiddenFill>
            </a:ext>
          </a:extLst>
        </p:spPr>
      </p:pic>
      <p:sp>
        <p:nvSpPr>
          <p:cNvPr id="5133" name="Freeform 6">
            <a:extLst>
              <a:ext uri="{FF2B5EF4-FFF2-40B4-BE49-F238E27FC236}">
                <a16:creationId xmlns:a16="http://schemas.microsoft.com/office/drawing/2014/main" id="{325322DD-3792-4947-A96A-1B6D9D786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2" name="Titel 1">
            <a:extLst>
              <a:ext uri="{FF2B5EF4-FFF2-40B4-BE49-F238E27FC236}">
                <a16:creationId xmlns:a16="http://schemas.microsoft.com/office/drawing/2014/main" id="{0EA6EF89-FA58-72A7-C424-9ACDBEAF0AD2}"/>
              </a:ext>
            </a:extLst>
          </p:cNvPr>
          <p:cNvSpPr>
            <a:spLocks noGrp="1"/>
          </p:cNvSpPr>
          <p:nvPr>
            <p:ph type="title"/>
          </p:nvPr>
        </p:nvSpPr>
        <p:spPr>
          <a:xfrm>
            <a:off x="8569666" y="1314922"/>
            <a:ext cx="3176246" cy="3000139"/>
          </a:xfrm>
        </p:spPr>
        <p:txBody>
          <a:bodyPr vert="horz" lIns="91440" tIns="45720" rIns="91440" bIns="45720" rtlCol="0" anchor="b">
            <a:normAutofit/>
          </a:bodyPr>
          <a:lstStyle/>
          <a:p>
            <a:r>
              <a:rPr lang="en-US" sz="3700" cap="all"/>
              <a:t>Organisme? </a:t>
            </a:r>
          </a:p>
        </p:txBody>
      </p:sp>
      <p:sp>
        <p:nvSpPr>
          <p:cNvPr id="4" name="Tijdelijke aanduiding voor datum 3">
            <a:extLst>
              <a:ext uri="{FF2B5EF4-FFF2-40B4-BE49-F238E27FC236}">
                <a16:creationId xmlns:a16="http://schemas.microsoft.com/office/drawing/2014/main" id="{EA3257A6-D9AE-D746-5F40-421E2676971A}"/>
              </a:ext>
            </a:extLst>
          </p:cNvPr>
          <p:cNvSpPr>
            <a:spLocks noGrp="1"/>
          </p:cNvSpPr>
          <p:nvPr>
            <p:ph type="dt" sz="half" idx="10"/>
          </p:nvPr>
        </p:nvSpPr>
        <p:spPr>
          <a:xfrm>
            <a:off x="752858" y="6453386"/>
            <a:ext cx="1607944" cy="404614"/>
          </a:xfrm>
        </p:spPr>
        <p:txBody>
          <a:bodyPr vert="horz" lIns="91440" tIns="45720" rIns="91440" bIns="45720" rtlCol="0" anchor="ctr">
            <a:normAutofit/>
          </a:bodyPr>
          <a:lstStyle/>
          <a:p>
            <a:pPr defTabSz="914400">
              <a:spcAft>
                <a:spcPts val="600"/>
              </a:spcAft>
            </a:pPr>
            <a:fld id="{1F360904-632D-4428-B762-9ED2B3079DE4}" type="datetime1">
              <a:rPr lang="en-US" noProof="0" smtClean="0"/>
              <a:pPr defTabSz="914400">
                <a:spcAft>
                  <a:spcPts val="600"/>
                </a:spcAft>
              </a:pPr>
              <a:t>6/15/2022</a:t>
            </a:fld>
            <a:endParaRPr lang="en-US" noProof="0"/>
          </a:p>
        </p:txBody>
      </p:sp>
      <p:sp>
        <p:nvSpPr>
          <p:cNvPr id="6" name="Tijdelijke aanduiding voor dianummer 5">
            <a:extLst>
              <a:ext uri="{FF2B5EF4-FFF2-40B4-BE49-F238E27FC236}">
                <a16:creationId xmlns:a16="http://schemas.microsoft.com/office/drawing/2014/main" id="{097AC33D-4212-9B4A-36FA-7ECFB8CB4CDB}"/>
              </a:ext>
            </a:extLst>
          </p:cNvPr>
          <p:cNvSpPr>
            <a:spLocks noGrp="1"/>
          </p:cNvSpPr>
          <p:nvPr>
            <p:ph type="sldNum" sz="quarter" idx="12"/>
          </p:nvPr>
        </p:nvSpPr>
        <p:spPr>
          <a:xfrm>
            <a:off x="9830683" y="6453386"/>
            <a:ext cx="1596292" cy="404614"/>
          </a:xfrm>
        </p:spPr>
        <p:txBody>
          <a:bodyPr vert="horz" lIns="91440" tIns="45720" rIns="91440" bIns="45720" rtlCol="0" anchor="ctr">
            <a:normAutofit/>
          </a:bodyPr>
          <a:lstStyle/>
          <a:p>
            <a:pPr defTabSz="914400">
              <a:spcAft>
                <a:spcPts val="600"/>
              </a:spcAft>
            </a:pPr>
            <a:fld id="{45B76B8B-DE07-48A4-9913-B57A52F2F853}" type="slidenum">
              <a:rPr lang="en-US" noProof="0" smtClean="0"/>
              <a:pPr defTabSz="914400">
                <a:spcAft>
                  <a:spcPts val="600"/>
                </a:spcAft>
              </a:pPr>
              <a:t>8</a:t>
            </a:fld>
            <a:endParaRPr lang="en-US" noProof="0"/>
          </a:p>
        </p:txBody>
      </p:sp>
      <p:sp>
        <p:nvSpPr>
          <p:cNvPr id="7" name="AutoShape 4">
            <a:extLst>
              <a:ext uri="{FF2B5EF4-FFF2-40B4-BE49-F238E27FC236}">
                <a16:creationId xmlns:a16="http://schemas.microsoft.com/office/drawing/2014/main" id="{FD500118-4BA6-C6D1-AE5B-2BF429849A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3858837574"/>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6151" name="Group 6150">
            <a:extLst>
              <a:ext uri="{FF2B5EF4-FFF2-40B4-BE49-F238E27FC236}">
                <a16:creationId xmlns:a16="http://schemas.microsoft.com/office/drawing/2014/main" id="{449BC34D-9C23-4D6D-8213-1F471AF85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6152" name="Freeform 6">
              <a:extLst>
                <a:ext uri="{FF2B5EF4-FFF2-40B4-BE49-F238E27FC236}">
                  <a16:creationId xmlns:a16="http://schemas.microsoft.com/office/drawing/2014/main" id="{FA0F5D6C-5025-4D7E-82DD-C2C6FDA1E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6153" name="Freeform 6">
              <a:extLst>
                <a:ext uri="{FF2B5EF4-FFF2-40B4-BE49-F238E27FC236}">
                  <a16:creationId xmlns:a16="http://schemas.microsoft.com/office/drawing/2014/main" id="{E2AF2C17-4AB4-4402-B84B-129EF95D1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6155" name="Rectangle 6154">
            <a:extLst>
              <a:ext uri="{FF2B5EF4-FFF2-40B4-BE49-F238E27FC236}">
                <a16:creationId xmlns:a16="http://schemas.microsoft.com/office/drawing/2014/main" id="{1F9A0C1C-8ABC-401B-8FE9-AC9327C4C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EA6EF89-FA58-72A7-C424-9ACDBEAF0AD2}"/>
              </a:ext>
            </a:extLst>
          </p:cNvPr>
          <p:cNvSpPr>
            <a:spLocks noGrp="1"/>
          </p:cNvSpPr>
          <p:nvPr>
            <p:ph type="title"/>
          </p:nvPr>
        </p:nvSpPr>
        <p:spPr>
          <a:xfrm>
            <a:off x="8154186" y="634028"/>
            <a:ext cx="3355942" cy="3732835"/>
          </a:xfrm>
        </p:spPr>
        <p:txBody>
          <a:bodyPr vert="horz" lIns="91440" tIns="45720" rIns="91440" bIns="45720" rtlCol="0" anchor="b">
            <a:normAutofit/>
          </a:bodyPr>
          <a:lstStyle/>
          <a:p>
            <a:pPr algn="ctr"/>
            <a:r>
              <a:rPr lang="en-US" sz="4200" cap="all"/>
              <a:t>Organisme? </a:t>
            </a:r>
          </a:p>
        </p:txBody>
      </p:sp>
      <p:sp>
        <p:nvSpPr>
          <p:cNvPr id="6157" name="Freeform 6">
            <a:extLst>
              <a:ext uri="{FF2B5EF4-FFF2-40B4-BE49-F238E27FC236}">
                <a16:creationId xmlns:a16="http://schemas.microsoft.com/office/drawing/2014/main" id="{BA5783C3-2F96-40A7-A24F-30CB07AA3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6159" name="Freeform 6">
            <a:extLst>
              <a:ext uri="{FF2B5EF4-FFF2-40B4-BE49-F238E27FC236}">
                <a16:creationId xmlns:a16="http://schemas.microsoft.com/office/drawing/2014/main" id="{A9D08DBA-0326-4C4E-ACFB-576F3ABDD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94670"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pic>
        <p:nvPicPr>
          <p:cNvPr id="6146" name="Picture 2" descr="Bosbeekjuffer - Wikipedia">
            <a:extLst>
              <a:ext uri="{FF2B5EF4-FFF2-40B4-BE49-F238E27FC236}">
                <a16:creationId xmlns:a16="http://schemas.microsoft.com/office/drawing/2014/main" id="{F61DCBFD-40D0-5363-60AD-43A61FE4691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79023" y="1653979"/>
            <a:ext cx="5659222" cy="3749234"/>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datum 3">
            <a:extLst>
              <a:ext uri="{FF2B5EF4-FFF2-40B4-BE49-F238E27FC236}">
                <a16:creationId xmlns:a16="http://schemas.microsoft.com/office/drawing/2014/main" id="{EA3257A6-D9AE-D746-5F40-421E2676971A}"/>
              </a:ext>
            </a:extLst>
          </p:cNvPr>
          <p:cNvSpPr>
            <a:spLocks noGrp="1"/>
          </p:cNvSpPr>
          <p:nvPr>
            <p:ph type="dt" sz="half" idx="10"/>
          </p:nvPr>
        </p:nvSpPr>
        <p:spPr>
          <a:xfrm>
            <a:off x="752858" y="6453386"/>
            <a:ext cx="1607944" cy="404614"/>
          </a:xfrm>
        </p:spPr>
        <p:txBody>
          <a:bodyPr vert="horz" lIns="91440" tIns="45720" rIns="91440" bIns="45720" rtlCol="0" anchor="ctr">
            <a:normAutofit/>
          </a:bodyPr>
          <a:lstStyle/>
          <a:p>
            <a:pPr defTabSz="914400">
              <a:spcAft>
                <a:spcPts val="600"/>
              </a:spcAft>
            </a:pPr>
            <a:fld id="{1F360904-632D-4428-B762-9ED2B3079DE4}" type="datetime1">
              <a:rPr lang="en-US" noProof="0" smtClean="0"/>
              <a:pPr defTabSz="914400">
                <a:spcAft>
                  <a:spcPts val="600"/>
                </a:spcAft>
              </a:pPr>
              <a:t>6/15/2022</a:t>
            </a:fld>
            <a:endParaRPr lang="en-US" noProof="0"/>
          </a:p>
        </p:txBody>
      </p:sp>
      <p:sp>
        <p:nvSpPr>
          <p:cNvPr id="6" name="Tijdelijke aanduiding voor dianummer 5">
            <a:extLst>
              <a:ext uri="{FF2B5EF4-FFF2-40B4-BE49-F238E27FC236}">
                <a16:creationId xmlns:a16="http://schemas.microsoft.com/office/drawing/2014/main" id="{097AC33D-4212-9B4A-36FA-7ECFB8CB4CDB}"/>
              </a:ext>
            </a:extLst>
          </p:cNvPr>
          <p:cNvSpPr>
            <a:spLocks noGrp="1"/>
          </p:cNvSpPr>
          <p:nvPr>
            <p:ph type="sldNum" sz="quarter" idx="12"/>
          </p:nvPr>
        </p:nvSpPr>
        <p:spPr>
          <a:xfrm>
            <a:off x="9830683" y="6453386"/>
            <a:ext cx="1596292" cy="404614"/>
          </a:xfrm>
        </p:spPr>
        <p:txBody>
          <a:bodyPr vert="horz" lIns="91440" tIns="45720" rIns="91440" bIns="45720" rtlCol="0" anchor="ctr">
            <a:normAutofit/>
          </a:bodyPr>
          <a:lstStyle/>
          <a:p>
            <a:pPr defTabSz="914400">
              <a:spcAft>
                <a:spcPts val="600"/>
              </a:spcAft>
            </a:pPr>
            <a:fld id="{45B76B8B-DE07-48A4-9913-B57A52F2F853}" type="slidenum">
              <a:rPr lang="en-US" noProof="0" smtClean="0"/>
              <a:pPr defTabSz="914400">
                <a:spcAft>
                  <a:spcPts val="600"/>
                </a:spcAft>
              </a:pPr>
              <a:t>9</a:t>
            </a:fld>
            <a:endParaRPr lang="en-US" noProof="0"/>
          </a:p>
        </p:txBody>
      </p:sp>
      <p:sp>
        <p:nvSpPr>
          <p:cNvPr id="7" name="AutoShape 4">
            <a:extLst>
              <a:ext uri="{FF2B5EF4-FFF2-40B4-BE49-F238E27FC236}">
                <a16:creationId xmlns:a16="http://schemas.microsoft.com/office/drawing/2014/main" id="{FD500118-4BA6-C6D1-AE5B-2BF429849A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4018244710"/>
      </p:ext>
    </p:extLst>
  </p:cSld>
  <p:clrMapOvr>
    <a:masterClrMapping/>
  </p:clrMapOvr>
  <p:transition spd="slow">
    <p:push dir="u"/>
  </p:transition>
</p:sld>
</file>

<file path=ppt/theme/theme1.xml><?xml version="1.0" encoding="utf-8"?>
<a:theme xmlns:a="http://schemas.openxmlformats.org/drawingml/2006/main" name="Bijgesneden">
  <a:themeElements>
    <a:clrScheme name="Bijgesneden">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Bijgesneden">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ijgesneden">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TM10001105[[fn=Bijgesneden]]</Template>
  <TotalTime>19</TotalTime>
  <Words>1644</Words>
  <Application>Microsoft Office PowerPoint</Application>
  <PresentationFormat>Breedbeeld</PresentationFormat>
  <Paragraphs>150</Paragraphs>
  <Slides>20</Slides>
  <Notes>15</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20</vt:i4>
      </vt:variant>
    </vt:vector>
  </HeadingPairs>
  <TitlesOfParts>
    <vt:vector size="27" baseType="lpstr">
      <vt:lpstr>acumin-pro</vt:lpstr>
      <vt:lpstr>Arial</vt:lpstr>
      <vt:lpstr>Calibri</vt:lpstr>
      <vt:lpstr>Franklin Gothic Book</vt:lpstr>
      <vt:lpstr>Source Sans Pro</vt:lpstr>
      <vt:lpstr>Verdana</vt:lpstr>
      <vt:lpstr>Bijgesneden</vt:lpstr>
      <vt:lpstr>Natuurdoeltypen</vt:lpstr>
      <vt:lpstr>Planning voor vandaag</vt:lpstr>
      <vt:lpstr>Leerdoelen</vt:lpstr>
      <vt:lpstr>Beken (en bronnen) </vt:lpstr>
      <vt:lpstr>PowerPoint-presentatie</vt:lpstr>
      <vt:lpstr>Beken (en bronnen): ver-thema’s</vt:lpstr>
      <vt:lpstr>Beken (en bronnen) </vt:lpstr>
      <vt:lpstr>Organisme? </vt:lpstr>
      <vt:lpstr>Organisme? </vt:lpstr>
      <vt:lpstr>Organisme? </vt:lpstr>
      <vt:lpstr>Organisme? </vt:lpstr>
      <vt:lpstr>Presentaties trede 2 </vt:lpstr>
      <vt:lpstr>Heiden en vennen</vt:lpstr>
      <vt:lpstr>Droge heide</vt:lpstr>
      <vt:lpstr>Vochtige heide en Vennen</vt:lpstr>
      <vt:lpstr>Organisme</vt:lpstr>
      <vt:lpstr>Organisme</vt:lpstr>
      <vt:lpstr>Organisme?</vt:lpstr>
      <vt:lpstr>Organisme</vt:lpstr>
      <vt:lpstr>Heide en vennen: ver-thema’s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Lonneke de Rooij</dc:creator>
  <cp:lastModifiedBy>Lonneke de Rooij</cp:lastModifiedBy>
  <cp:revision>4</cp:revision>
  <dcterms:created xsi:type="dcterms:W3CDTF">2022-06-14T13:34:22Z</dcterms:created>
  <dcterms:modified xsi:type="dcterms:W3CDTF">2022-06-15T07:13:28Z</dcterms:modified>
</cp:coreProperties>
</file>